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67" r:id="rId6"/>
    <p:sldId id="258" r:id="rId7"/>
    <p:sldId id="262" r:id="rId8"/>
    <p:sldId id="257" r:id="rId9"/>
    <p:sldId id="264" r:id="rId10"/>
    <p:sldId id="268" r:id="rId11"/>
    <p:sldId id="296" r:id="rId12"/>
    <p:sldId id="297" r:id="rId13"/>
    <p:sldId id="266" r:id="rId14"/>
    <p:sldId id="259" r:id="rId15"/>
    <p:sldId id="260" r:id="rId16"/>
    <p:sldId id="265" r:id="rId17"/>
    <p:sldId id="2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us Breivik" initials="KB" lastIdx="1" clrIdx="0">
    <p:extLst>
      <p:ext uri="{19B8F6BF-5375-455C-9EA6-DF929625EA0E}">
        <p15:presenceInfo xmlns:p15="http://schemas.microsoft.com/office/powerpoint/2012/main" userId="S::Klaus.Breivik@dfo.no::4f1e8b27-b367-4bfd-9d13-698b16f2a5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82227" autoAdjust="0"/>
  </p:normalViewPr>
  <p:slideViewPr>
    <p:cSldViewPr snapToGrid="0">
      <p:cViewPr varScale="1">
        <p:scale>
          <a:sx n="107" d="100"/>
          <a:sy n="107" d="100"/>
        </p:scale>
        <p:origin x="9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e Sørtømme" userId="8baa51fa-b91e-4f5d-883e-03d5275d3644" providerId="ADAL" clId="{E255BCA5-4DF1-42C5-8FF9-B9CE26D71863}"/>
    <pc:docChg chg="modSld">
      <pc:chgData name="Marianne Sørtømme" userId="8baa51fa-b91e-4f5d-883e-03d5275d3644" providerId="ADAL" clId="{E255BCA5-4DF1-42C5-8FF9-B9CE26D71863}" dt="2022-12-07T09:57:15.022" v="5" actId="20577"/>
      <pc:docMkLst>
        <pc:docMk/>
      </pc:docMkLst>
      <pc:sldChg chg="modSp mod">
        <pc:chgData name="Marianne Sørtømme" userId="8baa51fa-b91e-4f5d-883e-03d5275d3644" providerId="ADAL" clId="{E255BCA5-4DF1-42C5-8FF9-B9CE26D71863}" dt="2022-12-07T09:57:15.022" v="5" actId="20577"/>
        <pc:sldMkLst>
          <pc:docMk/>
          <pc:sldMk cId="1662734413" sldId="262"/>
        </pc:sldMkLst>
        <pc:spChg chg="mod">
          <ac:chgData name="Marianne Sørtømme" userId="8baa51fa-b91e-4f5d-883e-03d5275d3644" providerId="ADAL" clId="{E255BCA5-4DF1-42C5-8FF9-B9CE26D71863}" dt="2022-12-07T09:57:15.022" v="5" actId="20577"/>
          <ac:spMkLst>
            <pc:docMk/>
            <pc:sldMk cId="1662734413" sldId="262"/>
            <ac:spMk id="3" creationId="{B9944163-BCA7-47A4-8781-ADB90209A7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3E756-C0B4-474A-89F3-096A8EAFAD37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FD05A-0E7D-4EDD-A9FF-6B73FEA73E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203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Denne gjennomgangen i ledergruppen kommer i tillegg til leders individuelle forberedelser.</a:t>
            </a:r>
          </a:p>
          <a:p>
            <a:endParaRPr lang="nb-NO" dirty="0"/>
          </a:p>
          <a:p>
            <a:r>
              <a:rPr lang="nb-NO" dirty="0"/>
              <a:t>Selve gjennomgangen kan gjøres på under 8 minutter. Diskusjoner kommer i tillegg.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9FD05A-0E7D-4EDD-A9FF-6B73FEA73E6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2835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Mål med møtet er at vi som ledergruppe tar eierskap til og forbereder oss på noen momenter som kan komme.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9FD05A-0E7D-4EDD-A9FF-6B73FEA73E6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7061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Få en felles hukommelse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9FD05A-0E7D-4EDD-A9FF-6B73FEA73E6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3257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Se spørsmålsoversikt på arbeidsgiverportalen (lenke)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9FD05A-0E7D-4EDD-A9FF-6B73FEA73E6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9071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Se også </a:t>
            </a:r>
            <a:r>
              <a:rPr lang="nb-NO" dirty="0" err="1"/>
              <a:t>ppt</a:t>
            </a:r>
            <a:r>
              <a:rPr lang="nb-NO" dirty="0"/>
              <a:t> til bruk i egne enheter.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9FD05A-0E7D-4EDD-A9FF-6B73FEA73E67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6052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dokument/NL/lov/2005-06-17-62/KAPITTEL_2#%C2%A72-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beidstilsynet.no/hms/roller-i-hms-arbeidet/arbeidsmiljoutvalg-amu/#Arbeidsmilj&#248;utvalgetsoppgaverogmyndighe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Et MUST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enhver</a:t>
            </a:r>
            <a:r>
              <a:rPr lang="en-US" dirty="0"/>
              <a:t> </a:t>
            </a:r>
            <a:r>
              <a:rPr lang="en-US" dirty="0" err="1"/>
              <a:t>ledergruppe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Ledergruppen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…</a:t>
            </a:r>
          </a:p>
          <a:p>
            <a:r>
              <a:rPr lang="en-US" dirty="0"/>
              <a:t>Dato</a:t>
            </a:r>
          </a:p>
          <a:p>
            <a:endParaRPr lang="en-US" sz="2000" i="1" dirty="0"/>
          </a:p>
          <a:p>
            <a:r>
              <a:rPr lang="en-US" sz="2000" i="1" dirty="0"/>
              <a:t>OBS! </a:t>
            </a:r>
            <a:r>
              <a:rPr lang="en-US" sz="2000" i="1" dirty="0" err="1"/>
              <a:t>Etter</a:t>
            </a:r>
            <a:r>
              <a:rPr lang="en-US" sz="2000" i="1" dirty="0"/>
              <a:t> at </a:t>
            </a:r>
            <a:r>
              <a:rPr lang="en-US" sz="2000" i="1" dirty="0" err="1"/>
              <a:t>toppledergruppen</a:t>
            </a:r>
            <a:r>
              <a:rPr lang="en-US" sz="2000" i="1" dirty="0"/>
              <a:t> </a:t>
            </a:r>
            <a:r>
              <a:rPr lang="en-US" sz="2000" i="1" dirty="0" err="1"/>
              <a:t>har</a:t>
            </a:r>
            <a:r>
              <a:rPr lang="en-US" sz="2000" i="1" dirty="0"/>
              <a:t> tatt sine </a:t>
            </a:r>
            <a:r>
              <a:rPr lang="en-US" sz="2000" i="1" dirty="0" err="1"/>
              <a:t>beslutninger</a:t>
            </a:r>
            <a:r>
              <a:rPr lang="en-US" sz="2000" i="1" dirty="0"/>
              <a:t> 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i="1" dirty="0" err="1"/>
              <a:t>forberedelsene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2F988F-81F9-4CC6-9220-1FD8057E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Arbeidstakers ansvar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DB991FC-027C-46D3-8762-D9B1E3F10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Arbeidstakers medvirkningsplikt omtales i </a:t>
            </a:r>
            <a:r>
              <a:rPr lang="nb-NO" dirty="0">
                <a:hlinkClick r:id="rId3"/>
              </a:rPr>
              <a:t>arbeidsmiljøloven § 2-3</a:t>
            </a:r>
            <a:endParaRPr lang="nb-NO" dirty="0"/>
          </a:p>
          <a:p>
            <a:endParaRPr lang="nb-NO" dirty="0"/>
          </a:p>
          <a:p>
            <a:pPr marL="0" indent="0" algn="ctr">
              <a:buNone/>
            </a:pPr>
            <a:r>
              <a:rPr lang="nb-NO" dirty="0"/>
              <a:t>Opplever vi at det er kjent og forstått i våre enheter?</a:t>
            </a:r>
          </a:p>
          <a:p>
            <a:endParaRPr lang="nb-NO" dirty="0"/>
          </a:p>
          <a:p>
            <a:pPr marL="0" indent="0" algn="ctr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5153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FB68D8-1D7A-46B5-BF93-C962D0834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skjer fremover, og hva må vi tenke på?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27DA3B-2CC6-4E88-B6D4-C4CF52F1B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Tidslinjen ser slik ut: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Vi gjør våre enheter kjent med MUST, holder tråden fra forrige medarbeiderundersøkelse og avklarer noen sentrale begreper innen </a:t>
            </a:r>
            <a:r>
              <a:rPr lang="nb-NO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….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</a:rPr>
              <a:t>(presentasjon er utarbeidet)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MUST gjennomføres i perioden</a:t>
            </a:r>
            <a:r>
              <a:rPr lang="nb-NO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….</a:t>
            </a:r>
          </a:p>
          <a:p>
            <a:pPr lvl="1"/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 får rapportene </a:t>
            </a:r>
            <a:r>
              <a:rPr lang="nb-NO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Vi orienterer våre egne enheter om resultatene og drøfter tiltak innen</a:t>
            </a:r>
            <a:r>
              <a:rPr lang="nb-NO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lvl="2"/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</a:rPr>
              <a:t>tips: bruk nok tid</a:t>
            </a:r>
            <a:endParaRPr lang="nb-NO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 det noe som vi bør tenke spesielt på hos oss for å bidra til at samlet effekt av MUST blir slik virksomheten ønsker?</a:t>
            </a:r>
          </a:p>
          <a:p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AAE7BE-CB22-4F51-98D2-941D33FE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ser vi behov for av forberedelser i vår enhet?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8E37E2-6CC7-47D1-A543-9ED4B70ED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Hvilke utfordringer i arbeidsmiljøet kjenner vi til, og hva kan det være spesielt viktig å ivareta?</a:t>
            </a:r>
            <a:endParaRPr lang="nb-NO" dirty="0"/>
          </a:p>
          <a:p>
            <a:endParaRPr lang="nb-NO" dirty="0"/>
          </a:p>
          <a:p>
            <a:r>
              <a:rPr lang="nb-NO" dirty="0"/>
              <a:t>Gitt slik vi kjenner arbeidsmiljøet hos oss, bør vi allerede være forberedt på å søke hjelp fra andre i oppfølgingen? </a:t>
            </a:r>
            <a:r>
              <a:rPr lang="nb-NO"/>
              <a:t>Planlegge vernerunder?</a:t>
            </a:r>
            <a:endParaRPr lang="nb-NO" dirty="0"/>
          </a:p>
          <a:p>
            <a:endParaRPr lang="nb-NO" dirty="0"/>
          </a:p>
          <a:p>
            <a:r>
              <a:rPr lang="nb-NO" dirty="0"/>
              <a:t>Ut fra størrelsen på våre enheter: vil vi få de rapportene som vi ønsker?</a:t>
            </a:r>
          </a:p>
          <a:p>
            <a:endParaRPr lang="nb-NO" dirty="0"/>
          </a:p>
          <a:p>
            <a:r>
              <a:rPr lang="nb-NO" dirty="0"/>
              <a:t>HR (eventuelt andre) rigger selve undersøkelsen. Vi må:</a:t>
            </a:r>
          </a:p>
          <a:p>
            <a:pPr lvl="1"/>
            <a:r>
              <a:rPr lang="nb-NO" dirty="0"/>
              <a:t>Se til at alle ansatte i våre enheter vet hvem som er deres leder</a:t>
            </a:r>
          </a:p>
          <a:p>
            <a:pPr lvl="1"/>
            <a:r>
              <a:rPr lang="nb-NO" dirty="0"/>
              <a:t>Sikre at HR er kjent med nylig omstilling i våre enheter da dette skal informeres om</a:t>
            </a:r>
          </a:p>
        </p:txBody>
      </p:sp>
    </p:spTree>
    <p:extLst>
      <p:ext uri="{BB962C8B-B14F-4D97-AF65-F5344CB8AC3E}">
        <p14:creationId xmlns:p14="http://schemas.microsoft.com/office/powerpoint/2010/main" val="4192130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0090FF-F701-46B8-8794-07BC8D7DD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skal være våre oppfordringer til våre ansatte?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4D7797-7233-4634-ABAF-BF1F18DE2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Svarprosent er viktig for representativitet som er viktig for at vi får et godt kunnskapsgrunnlag å jobbe videre med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/>
              <a:t> Vi ønsker at alle skal besvare MUST, og tilrettelegger for det ved behov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b-NO" dirty="0"/>
          </a:p>
          <a:p>
            <a:r>
              <a:rPr lang="nb-NO" dirty="0"/>
              <a:t>Vi ønsker en klargjøring av forhold </a:t>
            </a:r>
          </a:p>
          <a:p>
            <a:pPr lvl="1"/>
            <a:r>
              <a:rPr lang="nb-NO" dirty="0"/>
              <a:t>der vi kan bli bedre</a:t>
            </a:r>
          </a:p>
          <a:p>
            <a:pPr lvl="1"/>
            <a:r>
              <a:rPr lang="nb-NO" dirty="0"/>
              <a:t>som er bra og kan styrkes</a:t>
            </a:r>
          </a:p>
          <a:p>
            <a:r>
              <a:rPr lang="nb-NO" dirty="0">
                <a:highlight>
                  <a:srgbClr val="FFFF00"/>
                </a:highligh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01746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5BE32F33-36CC-4BB8-8CDE-A85337CC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Utvikling av arbeidsmiljøet vil hjelpe oss å nå våre mål 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C41B229-2963-49AC-B6E9-3013F43335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pPr algn="ctr"/>
            <a:r>
              <a:rPr lang="nb-NO" sz="3600" dirty="0">
                <a:solidFill>
                  <a:schemeClr val="tx1"/>
                </a:solidFill>
              </a:rPr>
              <a:t>Takk for praten!</a:t>
            </a:r>
          </a:p>
        </p:txBody>
      </p:sp>
    </p:spTree>
    <p:extLst>
      <p:ext uri="{BB962C8B-B14F-4D97-AF65-F5344CB8AC3E}">
        <p14:creationId xmlns:p14="http://schemas.microsoft.com/office/powerpoint/2010/main" val="220618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E68FFC-ECEE-4CEB-BDA5-BC53D1FF1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 med møtet og 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936773-7CF3-4EE5-B522-D582E13A7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Hvordan gjør vi medarbeiderundersøkelse igjen?</a:t>
            </a:r>
          </a:p>
          <a:p>
            <a:r>
              <a:rPr lang="nb-NO" dirty="0"/>
              <a:t>Hvilket kunnskapsgrunnlag kan vi få fra MUST?</a:t>
            </a:r>
          </a:p>
          <a:p>
            <a:r>
              <a:rPr lang="nb-NO" dirty="0"/>
              <a:t>Hva er vårt arbeidsgiveransvar for arbeidsmiljøet?</a:t>
            </a:r>
          </a:p>
          <a:p>
            <a:r>
              <a:rPr lang="nb-NO" dirty="0"/>
              <a:t>Hvilke forberedelser vil vi gjøre?</a:t>
            </a:r>
          </a:p>
        </p:txBody>
      </p:sp>
    </p:spTree>
    <p:extLst>
      <p:ext uri="{BB962C8B-B14F-4D97-AF65-F5344CB8AC3E}">
        <p14:creationId xmlns:p14="http://schemas.microsoft.com/office/powerpoint/2010/main" val="387622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3D59FE-1E49-4005-9B86-37F23BC66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Forrige medarbeiderundersøkelse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394778B-27EB-45FA-B0E8-2915E1185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Sist vår enhet gjennomførte en medarbeiderundersøkelse var </a:t>
            </a:r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pPr lvl="1"/>
            <a:r>
              <a:rPr lang="nb-NO" dirty="0"/>
              <a:t>Hvordan forberedte vi oss den gang?</a:t>
            </a:r>
          </a:p>
          <a:p>
            <a:pPr lvl="1"/>
            <a:r>
              <a:rPr lang="nb-NO" dirty="0"/>
              <a:t>Hvilke utfordringer ble belyst?</a:t>
            </a:r>
          </a:p>
          <a:p>
            <a:pPr lvl="1"/>
            <a:r>
              <a:rPr lang="nb-NO" dirty="0"/>
              <a:t>Hvilke tiltak iverksatte vi som følge av undersøkelsen?</a:t>
            </a:r>
          </a:p>
          <a:p>
            <a:pPr lvl="1"/>
            <a:r>
              <a:rPr lang="nb-NO" dirty="0"/>
              <a:t>Hvor fornøyd var vi med prosess og oppfølging?</a:t>
            </a:r>
          </a:p>
          <a:p>
            <a:pPr lvl="1"/>
            <a:endParaRPr lang="nb-NO" dirty="0"/>
          </a:p>
          <a:p>
            <a:r>
              <a:rPr lang="nb-NO" dirty="0"/>
              <a:t>Hva lærte vi?</a:t>
            </a:r>
          </a:p>
        </p:txBody>
      </p:sp>
    </p:spTree>
    <p:extLst>
      <p:ext uri="{BB962C8B-B14F-4D97-AF65-F5344CB8AC3E}">
        <p14:creationId xmlns:p14="http://schemas.microsoft.com/office/powerpoint/2010/main" val="127860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15C2E5-8F19-4B5E-A380-028F488F2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 kommende kunnskapsgrunnlaget, MUST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9944163-BCA7-47A4-8781-ADB90209A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Handler i all hovedsak om arbeidsmiljø</a:t>
            </a:r>
          </a:p>
          <a:p>
            <a:r>
              <a:rPr lang="nb-NO" dirty="0"/>
              <a:t>Spørsmål om helse og arbeidsevne går kun til forskning</a:t>
            </a:r>
          </a:p>
          <a:p>
            <a:pPr lvl="1"/>
            <a:r>
              <a:rPr lang="nb-NO" dirty="0"/>
              <a:t>l rapporten på virksomhetsnivå inngår </a:t>
            </a:r>
            <a:r>
              <a:rPr lang="nb-NO" dirty="0" err="1"/>
              <a:t>STAMIs</a:t>
            </a:r>
            <a:r>
              <a:rPr lang="nb-NO" dirty="0"/>
              <a:t> analyser om sammenhenger</a:t>
            </a:r>
          </a:p>
          <a:p>
            <a:r>
              <a:rPr lang="nb-NO" dirty="0"/>
              <a:t>Vår virksomhet har valgt tilleggstemaer 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….</a:t>
            </a:r>
          </a:p>
          <a:p>
            <a:r>
              <a:rPr lang="nb-NO" dirty="0"/>
              <a:t>Detaljgrad i rapportene avhenger av antall besvarelser (se neste lysbilde)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273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2145B8-781F-4A8B-AD28-50D3B3A4F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Detaljgrad i rapportene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6E995E-2050-47CA-9F57-EC513E211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hele virksomheten inkluderes: </a:t>
            </a:r>
          </a:p>
          <a:p>
            <a:pPr lvl="1"/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prosentandel </a:t>
            </a:r>
            <a:r>
              <a:rPr lang="nb-NO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</a:t>
            </a: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fordeling av svarkategoriene og gjennomsnittstall</a:t>
            </a:r>
          </a:p>
          <a:p>
            <a:pPr lvl="1"/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Resultater for trakassering</a:t>
            </a:r>
          </a:p>
          <a:p>
            <a:pPr lvl="1"/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Sammenhenger mellom utvalgte arbeidsfaktorer</a:t>
            </a:r>
          </a:p>
          <a:p>
            <a:pPr lvl="1"/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dirty="0"/>
              <a:t>Øvrige rapporter ut fra antall besvarelser: </a:t>
            </a:r>
          </a:p>
          <a:p>
            <a:pPr lvl="1"/>
            <a:r>
              <a:rPr lang="nb-N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Flere enn 10 besvarelser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prosentandel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fordeling av svarkategoriene og gjennomsnittstall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nb-N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Færre enn 10 besvarelser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gjennomsnittstall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nb-N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Færre enn 6 besvarelser: 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ingen rapport</a:t>
            </a:r>
          </a:p>
        </p:txBody>
      </p:sp>
    </p:spTree>
    <p:extLst>
      <p:ext uri="{BB962C8B-B14F-4D97-AF65-F5344CB8AC3E}">
        <p14:creationId xmlns:p14="http://schemas.microsoft.com/office/powerpoint/2010/main" val="88790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610D4B-8D27-4829-AE2F-0E31DAA2A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Arbeidsgiveransvaret  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372E3D1C-05DD-4220-8649-5626DCEFF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b-NO" dirty="0"/>
              <a:t>Virksomhetsleder er øverste ansvarlig for arbeidsmiljøet. </a:t>
            </a:r>
          </a:p>
          <a:p>
            <a:r>
              <a:rPr lang="nb-NO" dirty="0"/>
              <a:t>Arbeidsmiljøutvalget</a:t>
            </a:r>
            <a:r>
              <a:rPr lang="nb-NO" b="1" dirty="0"/>
              <a:t> </a:t>
            </a:r>
            <a:r>
              <a:rPr lang="nb-NO" dirty="0"/>
              <a:t>skal arbeide for et fullt forsvarlig arbeidsmiljø i virksomheten; delta i planleggingen av verne- og miljøarbeidet i virksomheten, og følge nøye med på utviklingen av arbeidsmiljøet. </a:t>
            </a:r>
            <a:r>
              <a:rPr lang="nb-NO" u="sng" dirty="0">
                <a:hlinkClick r:id="rId2"/>
              </a:rPr>
              <a:t>Arbeidstilsynets nettsider</a:t>
            </a:r>
            <a:r>
              <a:rPr lang="nb-NO" dirty="0"/>
              <a:t>.</a:t>
            </a:r>
          </a:p>
          <a:p>
            <a:r>
              <a:rPr lang="nb-NO" dirty="0"/>
              <a:t>Partene omfattes av hovedavtalen i staten. Gjeldende hovedavtale (utløper 31.12.22) har i § 1 som formål å være et redskap for å utvikle blant annet arbeidsmiljøet. </a:t>
            </a:r>
          </a:p>
          <a:p>
            <a:r>
              <a:rPr lang="nb-NO" dirty="0"/>
              <a:t>Lederne</a:t>
            </a:r>
            <a:r>
              <a:rPr lang="nb-NO" b="1" dirty="0"/>
              <a:t> </a:t>
            </a:r>
            <a:r>
              <a:rPr lang="nb-NO" dirty="0"/>
              <a:t>er virksomhetens arbeidsgiverrepresentant i det daglige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152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3A2AC0-81BD-4992-A553-C4DB21C0B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Flere aktører i arbeidsmiljøet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742449-4965-4231-B30F-BCF379A4E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Verneombud har et løpende ansvar for tilsyn og ivareta arbeidstakernes interesser i saker som angår arbeidsmiljøet</a:t>
            </a:r>
          </a:p>
          <a:p>
            <a:r>
              <a:rPr lang="nb-NO" dirty="0"/>
              <a:t>Medarbeidere har et ansvar for å medvirke til gjennomføring av HMS-tiltak og delta i det organiserte vernearbeidet</a:t>
            </a:r>
          </a:p>
          <a:p>
            <a:r>
              <a:rPr lang="nb-NO" dirty="0"/>
              <a:t>Bedriftshelsetjeneste kan benyttes som bistand i arbeidsmiljøsaker</a:t>
            </a:r>
          </a:p>
        </p:txBody>
      </p:sp>
    </p:spTree>
    <p:extLst>
      <p:ext uri="{BB962C8B-B14F-4D97-AF65-F5344CB8AC3E}">
        <p14:creationId xmlns:p14="http://schemas.microsoft.com/office/powerpoint/2010/main" val="214889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271781-9F72-4E35-8F56-1AE737E06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Diskusjon: vår ambisjon for arbeidsmiljøet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5383A1-FEDA-4DC4-A9DF-2C78D5643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dirty="0"/>
              <a:t>Lovens krav skal overholdes. Kunnskap om forhold som ikke er i henhold til lovverket, utløser handlingsplikt både på organisatorisk og individuelt nivå. </a:t>
            </a:r>
          </a:p>
          <a:p>
            <a:r>
              <a:rPr lang="nb-NO" dirty="0"/>
              <a:t>Hvordan mener vi at arbeidsmiljøet i våre enheter er i forhold til kravene i lovverket? </a:t>
            </a:r>
          </a:p>
          <a:p>
            <a:r>
              <a:rPr lang="nb-NO" dirty="0"/>
              <a:t>AMU, tillitsvalgte og vår toppledergruppe har pekt på følgende for vår virksomhets ambisjon på arbeidsmiljø: </a:t>
            </a:r>
            <a:r>
              <a:rPr lang="nb-NO" dirty="0">
                <a:highlight>
                  <a:srgbClr val="FFFF00"/>
                </a:highligh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63971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03D1AE-6E69-4BB6-A6A9-9C9DD59AB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Diskusjon: organisatorisk og individuelt nivå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5BED21-4259-4DA0-A67F-5387BE91A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MUST setter søkelys på vårt organisatoriske og strukturelle arbeid, og gir ikke kunnskap på individnivå.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Er vi gode nok på løpende risikoanalyse av arbeidsmiljøet? Ved omstillinger?</a:t>
            </a:r>
          </a:p>
          <a:p>
            <a:endParaRPr lang="nb-NO" dirty="0"/>
          </a:p>
          <a:p>
            <a:r>
              <a:rPr lang="nb-NO" dirty="0"/>
              <a:t>Er vi kjent med prosedyrer for å håndtere varsling av kritikkverdige forhold, påstander om mobbing eller uønsket seksuell oppmerksomhet, konflikter og samarbeidsforhold? Avvikshåndtering?</a:t>
            </a:r>
          </a:p>
          <a:p>
            <a:r>
              <a:rPr lang="nb-NO" dirty="0"/>
              <a:t>Er våre medarbeidere kjent med det?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0489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AC482460049BB4F97B44FDCFFD1F21A" ma:contentTypeVersion="11" ma:contentTypeDescription="Opprett et nytt dokument." ma:contentTypeScope="" ma:versionID="c20e83b7ec2b6b550def30d1972c1a8b">
  <xsd:schema xmlns:xsd="http://www.w3.org/2001/XMLSchema" xmlns:xs="http://www.w3.org/2001/XMLSchema" xmlns:p="http://schemas.microsoft.com/office/2006/metadata/properties" xmlns:ns2="678729a5-d576-4ffb-ae16-a16edf8939d6" xmlns:ns3="7021d5d9-a560-4ad6-aca8-c94644153d2a" targetNamespace="http://schemas.microsoft.com/office/2006/metadata/properties" ma:root="true" ma:fieldsID="d087f8a2f76d8e83fcb52414dd85f281" ns2:_="" ns3:_="">
    <xsd:import namespace="678729a5-d576-4ffb-ae16-a16edf8939d6"/>
    <xsd:import namespace="7021d5d9-a560-4ad6-aca8-c94644153d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729a5-d576-4ffb-ae16-a16edf8939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21d5d9-a560-4ad6-aca8-c94644153d2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8F0086-0A33-4982-A6A7-3518D45092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8729a5-d576-4ffb-ae16-a16edf8939d6"/>
    <ds:schemaRef ds:uri="7021d5d9-a560-4ad6-aca8-c94644153d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B58D08-688C-4273-BF01-BE712F921E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4FB3C8-EC34-4D9C-871C-0E344B0117B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78729a5-d576-4ffb-ae16-a16edf8939d6"/>
    <ds:schemaRef ds:uri="http://purl.org/dc/terms/"/>
    <ds:schemaRef ds:uri="7021d5d9-a560-4ad6-aca8-c94644153d2a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826</Words>
  <Application>Microsoft Office PowerPoint</Application>
  <PresentationFormat>Widescreen</PresentationFormat>
  <Paragraphs>101</Paragraphs>
  <Slides>14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Office-tema</vt:lpstr>
      <vt:lpstr>Et MUST i enhver ledergruppe</vt:lpstr>
      <vt:lpstr>Mål med møtet og agenda</vt:lpstr>
      <vt:lpstr>Forrige medarbeiderundersøkelse</vt:lpstr>
      <vt:lpstr>Det kommende kunnskapsgrunnlaget, MUST</vt:lpstr>
      <vt:lpstr>Detaljgrad i rapportene</vt:lpstr>
      <vt:lpstr>Arbeidsgiveransvaret  </vt:lpstr>
      <vt:lpstr>Flere aktører i arbeidsmiljøet</vt:lpstr>
      <vt:lpstr>Diskusjon: vår ambisjon for arbeidsmiljøet</vt:lpstr>
      <vt:lpstr>Diskusjon: organisatorisk og individuelt nivå</vt:lpstr>
      <vt:lpstr>Arbeidstakers ansvar </vt:lpstr>
      <vt:lpstr>Hva skjer fremover, og hva må vi tenke på?</vt:lpstr>
      <vt:lpstr>Hva ser vi behov for av forberedelser i vår enhet?</vt:lpstr>
      <vt:lpstr>Hva skal være våre oppfordringer til våre ansatte?</vt:lpstr>
      <vt:lpstr>Utvikling av arbeidsmiljøet vil hjelpe oss å nå våre mål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Marianne Sørtømme</cp:lastModifiedBy>
  <cp:revision>2</cp:revision>
  <dcterms:created xsi:type="dcterms:W3CDTF">2021-06-30T11:17:12Z</dcterms:created>
  <dcterms:modified xsi:type="dcterms:W3CDTF">2022-12-07T09:57:24Z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0x0101000AC482460049BB4F97B44FDCFFD1F21A</vt:lpwstr>
  </property>
</Properties>
</file>