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271" r:id="rId6"/>
    <p:sldId id="277" r:id="rId7"/>
    <p:sldId id="259" r:id="rId8"/>
    <p:sldId id="278" r:id="rId9"/>
    <p:sldId id="272" r:id="rId10"/>
    <p:sldId id="257" r:id="rId11"/>
    <p:sldId id="292" r:id="rId12"/>
    <p:sldId id="297" r:id="rId13"/>
    <p:sldId id="296" r:id="rId14"/>
    <p:sldId id="269" r:id="rId15"/>
    <p:sldId id="270" r:id="rId16"/>
    <p:sldId id="279" r:id="rId17"/>
    <p:sldId id="295" r:id="rId18"/>
    <p:sldId id="263" r:id="rId19"/>
    <p:sldId id="262" r:id="rId20"/>
    <p:sldId id="267" r:id="rId21"/>
    <p:sldId id="266" r:id="rId22"/>
    <p:sldId id="261" r:id="rId23"/>
  </p:sldIdLst>
  <p:sldSz cx="12192000" cy="6858000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9DF2104-3FBC-FCFE-F384-C67102E86D6C}" name="Hans-Petter Hoseth" initials="HH" userId="S::hans-petter.hoseth_vegvesen.no#ext#@dirfo.onmicrosoft.com::93693968-eea1-445b-bff8-853ab2f1ade8" providerId="AD"/>
  <p188:author id="{DD3D2068-5D90-4315-53B3-4A51EB064375}" name="Ingeborg Kjellevold" initials="IK" userId="S::ingeborg.kjellevold_bufetat.no#ext#@dirfo.onmicrosoft.com::7a9bc4ca-8aad-4ccc-969b-3ccd7add2a88" providerId="AD"/>
  <p188:author id="{2B83D396-EB9A-10B6-8DE7-A22B6D3E4398}" name="Langfjord, Heleen" initials="LH" userId="S::fmnohla_statsforvalteren.no#ext#@dirfo.onmicrosoft.com::b40fe4bc-da26-45b0-85a0-3e645cc54515" providerId="AD"/>
  <p188:author id="{87982C9A-5AE9-DC94-807A-54D49DFC71DF}" name="Katerina Smidova" initials="KS" userId="S::katerina.smidova_miljodir.no#ext#@dirfo.onmicrosoft.com::f1ce8f20-eb46-4ee5-9e9a-e288b1c6d5f8" providerId="AD"/>
  <p188:author id="{6D64A0A2-E603-CE76-1ABA-92A7DFC9D519}" name="Merete Haug" initials="MH" userId="S::merete.haug_bufdir.no#ext#@dirfo.onmicrosoft.com::ac8fb761-2344-4471-aee5-46bf4de194e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us Breivik" initials="KB" lastIdx="1" clrIdx="0">
    <p:extLst>
      <p:ext uri="{19B8F6BF-5375-455C-9EA6-DF929625EA0E}">
        <p15:presenceInfo xmlns:p15="http://schemas.microsoft.com/office/powerpoint/2012/main" userId="S::Klaus.Breivik@dfo.no::4f1e8b27-b367-4bfd-9d13-698b16f2a59e" providerId="AD"/>
      </p:ext>
    </p:extLst>
  </p:cmAuthor>
  <p:cmAuthor id="2" name="Marianne Sørtømme" initials="MS" lastIdx="15" clrIdx="1">
    <p:extLst>
      <p:ext uri="{19B8F6BF-5375-455C-9EA6-DF929625EA0E}">
        <p15:presenceInfo xmlns:p15="http://schemas.microsoft.com/office/powerpoint/2012/main" userId="S::marianne.sortomme@dfo.no::8baa51fa-b91e-4f5d-883e-03d5275d3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ne Sørtømme" userId="8baa51fa-b91e-4f5d-883e-03d5275d3644" providerId="ADAL" clId="{A44731D4-213D-4FCA-A3A3-744F96D06F1B}"/>
    <pc:docChg chg="modSld">
      <pc:chgData name="Marianne Sørtømme" userId="8baa51fa-b91e-4f5d-883e-03d5275d3644" providerId="ADAL" clId="{A44731D4-213D-4FCA-A3A3-744F96D06F1B}" dt="2022-12-07T09:58:40.367" v="52" actId="20577"/>
      <pc:docMkLst>
        <pc:docMk/>
      </pc:docMkLst>
      <pc:sldChg chg="modSp mod">
        <pc:chgData name="Marianne Sørtømme" userId="8baa51fa-b91e-4f5d-883e-03d5275d3644" providerId="ADAL" clId="{A44731D4-213D-4FCA-A3A3-744F96D06F1B}" dt="2022-12-07T09:58:40.367" v="52" actId="20577"/>
        <pc:sldMkLst>
          <pc:docMk/>
          <pc:sldMk cId="2016198324" sldId="257"/>
        </pc:sldMkLst>
        <pc:spChg chg="mod">
          <ac:chgData name="Marianne Sørtømme" userId="8baa51fa-b91e-4f5d-883e-03d5275d3644" providerId="ADAL" clId="{A44731D4-213D-4FCA-A3A3-744F96D06F1B}" dt="2022-12-07T09:58:40.367" v="52" actId="20577"/>
          <ac:spMkLst>
            <pc:docMk/>
            <pc:sldMk cId="2016198324" sldId="257"/>
            <ac:spMk id="3" creationId="{B8BB8F76-67D5-4EC3-8DE5-053648002A6C}"/>
          </ac:spMkLst>
        </pc:spChg>
      </pc:sldChg>
      <pc:sldChg chg="modSp mod">
        <pc:chgData name="Marianne Sørtømme" userId="8baa51fa-b91e-4f5d-883e-03d5275d3644" providerId="ADAL" clId="{A44731D4-213D-4FCA-A3A3-744F96D06F1B}" dt="2022-12-07T09:58:29.964" v="48" actId="20577"/>
        <pc:sldMkLst>
          <pc:docMk/>
          <pc:sldMk cId="3853756396" sldId="272"/>
        </pc:sldMkLst>
        <pc:spChg chg="mod">
          <ac:chgData name="Marianne Sørtømme" userId="8baa51fa-b91e-4f5d-883e-03d5275d3644" providerId="ADAL" clId="{A44731D4-213D-4FCA-A3A3-744F96D06F1B}" dt="2022-12-07T09:58:29.964" v="48" actId="20577"/>
          <ac:spMkLst>
            <pc:docMk/>
            <pc:sldMk cId="3853756396" sldId="272"/>
            <ac:spMk id="3" creationId="{77A6F662-B1F1-4DBD-B1A3-FE5FC6E0BA7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33461-0C18-4BED-9C3D-9718F1EC330A}" type="datetimeFigureOut">
              <a:rPr lang="nb-NO" smtClean="0"/>
              <a:t>07.12.2022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750" y="4694238"/>
            <a:ext cx="5335588" cy="3840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8250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4EA27-3314-4BAA-9B3D-69C700104A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4867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 tar under 10 minutter å lese gjennom presentasjonen. I tillegg kommer diskusjoner, særlig til lysbildene 4 (tråden fra forrige medarbeiderundersøkelse) og 20 (hvordan vil vi snakke om det).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F4EA27-3314-4BAA-9B3D-69C700104AA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7035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hele virksomheten inkluderes: </a:t>
            </a:r>
          </a:p>
          <a:p>
            <a:pPr lvl="1"/>
            <a:r>
              <a:rPr lang="nb-NO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prosentandel </a:t>
            </a:r>
            <a:r>
              <a:rPr lang="nb-NO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</a:t>
            </a:r>
            <a:r>
              <a:rPr lang="nb-NO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fordeling av svarkategoriene og gjennomsnittstall</a:t>
            </a:r>
          </a:p>
          <a:p>
            <a:pPr lvl="1"/>
            <a:r>
              <a:rPr lang="nb-NO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Resultater for trakassering</a:t>
            </a:r>
          </a:p>
          <a:p>
            <a:pPr lvl="1"/>
            <a:r>
              <a:rPr lang="nb-NO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Sammenhenger mellom utvalgte arbeidsfaktorer</a:t>
            </a:r>
          </a:p>
          <a:p>
            <a:pPr lvl="1"/>
            <a:endParaRPr lang="nb-NO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/>
              <a:t>Øvrige rapporter ut fra antall besvarelser: </a:t>
            </a:r>
          </a:p>
          <a:p>
            <a:pPr lvl="1"/>
            <a:r>
              <a:rPr lang="nb-NO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Flere enn 10 besvarelser</a:t>
            </a:r>
            <a:r>
              <a:rPr lang="nb-NO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prosentandel </a:t>
            </a:r>
            <a:r>
              <a:rPr lang="nb-NO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 </a:t>
            </a:r>
            <a:r>
              <a:rPr lang="nb-NO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fordeling av svarkategoriene og gjennomsnittstall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nb-NO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Færre enn 10 besvarelser</a:t>
            </a:r>
            <a:r>
              <a:rPr lang="nb-NO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gjennomsnittstall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nb-NO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Færre enn 6 besvarelser: </a:t>
            </a:r>
            <a:r>
              <a:rPr lang="nb-NO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ingen rapport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F4EA27-3314-4BAA-9B3D-69C700104AA7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2819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 sz="2400" u="sng">
                <a:latin typeface="Calibri" panose="020F0502020204030204" pitchFamily="34" charset="0"/>
                <a:cs typeface="Calibri" panose="020F0502020204030204" pitchFamily="34" charset="0"/>
              </a:rPr>
              <a:t>DOMSTOLENE:</a:t>
            </a:r>
            <a:r>
              <a:rPr lang="nb-NO" altLang="nb-NO" sz="2400">
                <a:latin typeface="Calibri" panose="020F0502020204030204" pitchFamily="34" charset="0"/>
                <a:cs typeface="Calibri" panose="020F0502020204030204" pitchFamily="34" charset="0"/>
              </a:rPr>
              <a:t> Det kan oppleves ydmykende og krenkende ikke å få lønnsforhøyelse, bli pålagt visse type oppgaver, å bli korrigert, osv. Det er ikke nødvendigvis utilbørlig adferd, trakassering eller mobbing. Se mer i: </a:t>
            </a:r>
          </a:p>
          <a:p>
            <a:r>
              <a:rPr lang="nb-NO" altLang="nb-NO" sz="2400" err="1">
                <a:latin typeface="Calibri" panose="020F0502020204030204" pitchFamily="34" charset="0"/>
                <a:cs typeface="Calibri" panose="020F0502020204030204" pitchFamily="34" charset="0"/>
              </a:rPr>
              <a:t>Rt</a:t>
            </a:r>
            <a:r>
              <a:rPr lang="nb-NO" altLang="nb-NO" sz="2400">
                <a:latin typeface="Calibri" panose="020F0502020204030204" pitchFamily="34" charset="0"/>
                <a:cs typeface="Calibri" panose="020F0502020204030204" pitchFamily="34" charset="0"/>
              </a:rPr>
              <a:t> 1997 side 786 </a:t>
            </a:r>
            <a:r>
              <a:rPr lang="nb-NO" altLang="nb-NO" sz="2400" i="1" err="1">
                <a:latin typeface="Calibri" panose="020F0502020204030204" pitchFamily="34" charset="0"/>
                <a:cs typeface="Calibri" panose="020F0502020204030204" pitchFamily="34" charset="0"/>
              </a:rPr>
              <a:t>Falkendommen</a:t>
            </a:r>
            <a:r>
              <a:rPr lang="nb-NO" altLang="nb-NO" sz="2400" i="1">
                <a:latin typeface="Calibri" panose="020F0502020204030204" pitchFamily="34" charset="0"/>
                <a:cs typeface="Calibri" panose="020F0502020204030204" pitchFamily="34" charset="0"/>
              </a:rPr>
              <a:t> – objektivt erstatningsansvar som følge av mobbing og psykiske skader</a:t>
            </a:r>
          </a:p>
          <a:p>
            <a:r>
              <a:rPr lang="nb-NO" altLang="nb-NO" sz="2400" i="1" err="1">
                <a:latin typeface="Calibri" panose="020F0502020204030204" pitchFamily="34" charset="0"/>
                <a:cs typeface="Calibri" panose="020F0502020204030204" pitchFamily="34" charset="0"/>
              </a:rPr>
              <a:t>Rt</a:t>
            </a:r>
            <a:r>
              <a:rPr lang="nb-NO" altLang="nb-NO" sz="2400" i="1">
                <a:latin typeface="Calibri" panose="020F0502020204030204" pitchFamily="34" charset="0"/>
                <a:cs typeface="Calibri" panose="020F0502020204030204" pitchFamily="34" charset="0"/>
              </a:rPr>
              <a:t> 2004 side 1844 Neradommen – forholdet mellom arbeidsgivers styringsrett og arbeidstakers subjektive opplevelse</a:t>
            </a:r>
          </a:p>
          <a:p>
            <a:endParaRPr lang="nb-NO" sz="2400" i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400" i="0" u="sng">
                <a:latin typeface="Calibri" panose="020F0502020204030204" pitchFamily="34" charset="0"/>
                <a:cs typeface="Calibri" panose="020F0502020204030204" pitchFamily="34" charset="0"/>
              </a:rPr>
              <a:t>ARBEIDSTILSYNET:</a:t>
            </a:r>
            <a:r>
              <a:rPr lang="nb-NO" sz="2400" i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800">
                <a:latin typeface="Calibri" panose="020F0502020204030204" pitchFamily="34" charset="0"/>
                <a:cs typeface="Calibri" panose="020F0502020204030204" pitchFamily="34" charset="0"/>
              </a:rPr>
              <a:t>Dette kan for eksempel være uønsket seksuell oppmerksomhet, plaging, utfrysing eller sårende fleiping og erting.</a:t>
            </a:r>
            <a:endParaRPr lang="nb-NO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>
                <a:latin typeface="Calibri" panose="020F0502020204030204" pitchFamily="34" charset="0"/>
                <a:cs typeface="Calibri" panose="020F0502020204030204" pitchFamily="34" charset="0"/>
              </a:rPr>
              <a:t>Tilsvarer likestillings- og diskrimineringsloven § 13</a:t>
            </a: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F4EA27-3314-4BAA-9B3D-69C700104AA7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6515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Ledere er i det daglige arbeidsgiverrepresentant.</a:t>
            </a:r>
          </a:p>
          <a:p>
            <a:endParaRPr lang="nb-NO"/>
          </a:p>
          <a:p>
            <a:r>
              <a:rPr lang="nb-NO"/>
              <a:t>HRs rolle er ikke formalisert i lov- eller avtaleverk, men en praktisk løsning.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fld id="{8B23B0E9-98D9-A04D-AF6B-E5FA66EF2D4F}" type="datetime1">
              <a:rPr lang="nb-NO" smtClean="0"/>
              <a:t>07.12.2022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622FB-343F-3A4F-848E-AB9F407A3C84}" type="slidenum">
              <a:rPr lang="nb-NO" smtClean="0"/>
              <a:pPr/>
              <a:t>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opptekst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1490288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>
                <a:effectLst/>
              </a:rPr>
              <a:t>Det kan bli følelsesladet når vi skal snakke sammen om resultatene og hvordan vi ønsker å ha det sammen. Dersom vi snakker allerede nå om </a:t>
            </a:r>
            <a:r>
              <a:rPr lang="nb-NO" sz="1200"/>
              <a:t>vi skal ha noen «s</a:t>
            </a:r>
            <a:r>
              <a:rPr lang="nb-NO" sz="1200">
                <a:effectLst/>
              </a:rPr>
              <a:t>pilleregler» og hva de så skal være, kan det øke tryggheten til å besvare MUST</a:t>
            </a: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F4EA27-3314-4BAA-9B3D-69C700104AA7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8173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F4EA27-3314-4BAA-9B3D-69C700104AA7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3996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beidstilsynet.no/tema/trakasserin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arbeidstilsynet.no/tema/mobbing/#Kvaermobbing?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beidstilsynet.no/hms/roller-i-hms-arbeidet/arbeidsgive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beidstilsynet.no/hms/roller-i-hms-arbeidet/arbeidstakers-plikter/slik-kan-du-bidra-til-et-godt-arbeidsmiljo/" TargetMode="External"/><Relationship Id="rId2" Type="http://schemas.openxmlformats.org/officeDocument/2006/relationships/hyperlink" Target="https://lovdata.no/dokument/NL/lov/2005-06-17-62/KAPITTEL_2#%C2%A72-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rbeidsgiver.dfo.n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MUST </a:t>
            </a:r>
            <a:br>
              <a:rPr lang="en-US" dirty="0"/>
            </a:br>
            <a:r>
              <a:rPr lang="en-US" dirty="0"/>
              <a:t>Vi </a:t>
            </a:r>
            <a:r>
              <a:rPr lang="en-US" dirty="0" err="1"/>
              <a:t>forbereder</a:t>
            </a:r>
            <a:r>
              <a:rPr lang="en-US" dirty="0"/>
              <a:t> </a:t>
            </a:r>
            <a:r>
              <a:rPr lang="en-US" dirty="0" err="1"/>
              <a:t>oss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vår</a:t>
            </a:r>
            <a:r>
              <a:rPr lang="en-US" dirty="0"/>
              <a:t> </a:t>
            </a:r>
            <a:r>
              <a:rPr lang="en-US" dirty="0" err="1"/>
              <a:t>enhet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884362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err="1"/>
              <a:t>Enhet</a:t>
            </a:r>
            <a:endParaRPr lang="en-US" dirty="0"/>
          </a:p>
          <a:p>
            <a:r>
              <a:rPr lang="en-US" dirty="0"/>
              <a:t>Dato</a:t>
            </a:r>
          </a:p>
          <a:p>
            <a:endParaRPr lang="en-US" dirty="0"/>
          </a:p>
          <a:p>
            <a:r>
              <a:rPr lang="en-US" dirty="0"/>
              <a:t>MUST: </a:t>
            </a:r>
            <a:r>
              <a:rPr lang="en-US" dirty="0" err="1"/>
              <a:t>Medarbeiderundersøkelsen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7FAC22CB-F784-40DF-ADF8-EB3D354A0C16}"/>
              </a:ext>
            </a:extLst>
          </p:cNvPr>
          <p:cNvCxnSpPr/>
          <p:nvPr/>
        </p:nvCxnSpPr>
        <p:spPr>
          <a:xfrm flipV="1">
            <a:off x="781050" y="929511"/>
            <a:ext cx="9817100" cy="43815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7F69775-FBAD-49AB-AF49-A205886E713C}"/>
              </a:ext>
            </a:extLst>
          </p:cNvPr>
          <p:cNvSpPr txBox="1"/>
          <p:nvPr/>
        </p:nvSpPr>
        <p:spPr>
          <a:xfrm>
            <a:off x="133350" y="3775402"/>
            <a:ext cx="292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/>
              <a:t>Uheldig opptreden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0CC60DB-7EA2-421A-826E-140D30F8E96B}"/>
              </a:ext>
            </a:extLst>
          </p:cNvPr>
          <p:cNvSpPr txBox="1"/>
          <p:nvPr/>
        </p:nvSpPr>
        <p:spPr>
          <a:xfrm>
            <a:off x="1943100" y="2697898"/>
            <a:ext cx="314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/>
              <a:t>Utilbørlig opptreden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04A18C2A-3C1F-435E-ACD8-E73099F757AE}"/>
              </a:ext>
            </a:extLst>
          </p:cNvPr>
          <p:cNvSpPr txBox="1"/>
          <p:nvPr/>
        </p:nvSpPr>
        <p:spPr>
          <a:xfrm>
            <a:off x="5092700" y="1689100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/>
              <a:t>Trakassering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465E094-0962-4FA8-89CD-8F36D63EA765}"/>
              </a:ext>
            </a:extLst>
          </p:cNvPr>
          <p:cNvSpPr txBox="1"/>
          <p:nvPr/>
        </p:nvSpPr>
        <p:spPr>
          <a:xfrm>
            <a:off x="7874000" y="876300"/>
            <a:ext cx="193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/>
              <a:t>Mobbing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F9BE5978-DFE4-4617-AA7B-24CE4DADFEAB}"/>
              </a:ext>
            </a:extLst>
          </p:cNvPr>
          <p:cNvSpPr txBox="1"/>
          <p:nvPr/>
        </p:nvSpPr>
        <p:spPr>
          <a:xfrm>
            <a:off x="1593850" y="4916954"/>
            <a:ext cx="52133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/>
              <a:t>Domstolene: </a:t>
            </a:r>
            <a:r>
              <a:rPr lang="nb-NO" altLang="nb-NO" sz="2200">
                <a:latin typeface="Calibri" panose="020F0502020204030204" pitchFamily="34" charset="0"/>
                <a:cs typeface="Calibri" panose="020F0502020204030204" pitchFamily="34" charset="0"/>
              </a:rPr>
              <a:t>En forskjell på hva som </a:t>
            </a:r>
            <a:r>
              <a:rPr lang="nb-NO" altLang="nb-NO" sz="2200" u="sng">
                <a:latin typeface="Calibri" panose="020F0502020204030204" pitchFamily="34" charset="0"/>
                <a:cs typeface="Calibri" panose="020F0502020204030204" pitchFamily="34" charset="0"/>
              </a:rPr>
              <a:t>subjektivt</a:t>
            </a:r>
            <a:r>
              <a:rPr lang="nb-NO" altLang="nb-NO" sz="2200">
                <a:latin typeface="Calibri" panose="020F0502020204030204" pitchFamily="34" charset="0"/>
                <a:cs typeface="Calibri" panose="020F0502020204030204" pitchFamily="34" charset="0"/>
              </a:rPr>
              <a:t> oppleves som krenkende, men som </a:t>
            </a:r>
            <a:r>
              <a:rPr lang="nb-NO" altLang="nb-NO" sz="2200" u="sng">
                <a:latin typeface="Calibri" panose="020F0502020204030204" pitchFamily="34" charset="0"/>
                <a:cs typeface="Calibri" panose="020F0502020204030204" pitchFamily="34" charset="0"/>
              </a:rPr>
              <a:t>objektivt</a:t>
            </a:r>
            <a:r>
              <a:rPr lang="nb-NO" altLang="nb-NO" sz="2200">
                <a:latin typeface="Calibri" panose="020F0502020204030204" pitchFamily="34" charset="0"/>
                <a:cs typeface="Calibri" panose="020F0502020204030204" pitchFamily="34" charset="0"/>
              </a:rPr>
              <a:t> anses som saklig, rettmessig eller påregnelig i arbeidslivet </a:t>
            </a:r>
            <a:r>
              <a:rPr lang="nb-NO" sz="2200"/>
              <a:t> (se notater)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F9BFEF43-19F0-48A5-AF59-25004B38C845}"/>
              </a:ext>
            </a:extLst>
          </p:cNvPr>
          <p:cNvSpPr txBox="1"/>
          <p:nvPr/>
        </p:nvSpPr>
        <p:spPr>
          <a:xfrm>
            <a:off x="6108700" y="2846327"/>
            <a:ext cx="5664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>
                <a:latin typeface="Calibri" panose="020F0502020204030204" pitchFamily="34" charset="0"/>
                <a:cs typeface="Calibri" panose="020F0502020204030204" pitchFamily="34" charset="0"/>
              </a:rPr>
              <a:t>Trakassering når</a:t>
            </a:r>
            <a:r>
              <a:rPr lang="nb-NO" sz="22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200">
                <a:latin typeface="Calibri" panose="020F0502020204030204" pitchFamily="34" charset="0"/>
                <a:cs typeface="Calibri" panose="020F0502020204030204" pitchFamily="34" charset="0"/>
              </a:rPr>
              <a:t>en person blir utsatt for uønskede negative handlinger, unnlatelser eller ytringer som virker eller har til formål å virke krenkende, skremmende, fiendtlige, nedverdigende eller ydmykende. </a:t>
            </a:r>
            <a:r>
              <a:rPr lang="nb-NO" sz="2200">
                <a:hlinkClick r:id="rId3"/>
              </a:rPr>
              <a:t>Trakassering (arbeidstilsynet.no)</a:t>
            </a:r>
            <a:endParaRPr lang="nb-NO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4A42C05-73FB-4DBB-9243-E7E57F063D93}"/>
              </a:ext>
            </a:extLst>
          </p:cNvPr>
          <p:cNvSpPr txBox="1"/>
          <p:nvPr/>
        </p:nvSpPr>
        <p:spPr>
          <a:xfrm>
            <a:off x="479425" y="418545"/>
            <a:ext cx="60769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Arbeidsmiljøloven § 4-3, 3:</a:t>
            </a:r>
            <a:r>
              <a:rPr lang="nb-NO" sz="2400" dirty="0"/>
              <a:t> Arbeidstaker skal ikke utsettes for trakassering eller annen utilbørlig opptreden</a:t>
            </a:r>
          </a:p>
          <a:p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A5C37E41-7812-4A05-ADF8-53B7770B3D95}"/>
              </a:ext>
            </a:extLst>
          </p:cNvPr>
          <p:cNvSpPr txBox="1"/>
          <p:nvPr/>
        </p:nvSpPr>
        <p:spPr>
          <a:xfrm>
            <a:off x="9131300" y="1546989"/>
            <a:ext cx="3060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200" b="0" i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Mobbing er  systematisk. </a:t>
            </a:r>
            <a:r>
              <a:rPr lang="nb-NO" sz="2200" b="0" i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Hva er mobbing (Arbeidstilsynet.no)</a:t>
            </a:r>
            <a:endParaRPr lang="nb-NO" sz="2200" b="0" i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403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16EF92DD-B299-484E-8CE2-F310E7DED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Hva er ikke mobbing?</a:t>
            </a:r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162E258F-6A66-4C6A-B33B-07330E7B1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200"/>
              <a:t>Arbeidsgiver bruker sin styringsrett</a:t>
            </a:r>
          </a:p>
          <a:p>
            <a:r>
              <a:rPr lang="nb-NO" sz="3200"/>
              <a:t>Misnøye med eget arbeidsforhold</a:t>
            </a:r>
          </a:p>
          <a:p>
            <a:r>
              <a:rPr lang="nb-NO" sz="3200"/>
              <a:t>Arbeidsgiver følger opp: </a:t>
            </a:r>
          </a:p>
          <a:p>
            <a:pPr lvl="1"/>
            <a:r>
              <a:rPr lang="nb-NO" sz="2800"/>
              <a:t>sykefravær, </a:t>
            </a:r>
          </a:p>
          <a:p>
            <a:pPr lvl="1"/>
            <a:r>
              <a:rPr lang="nb-NO" sz="2800"/>
              <a:t>mangelfull levering </a:t>
            </a:r>
          </a:p>
          <a:p>
            <a:pPr lvl="1"/>
            <a:r>
              <a:rPr lang="nb-NO" sz="2800"/>
              <a:t>uønsket atferd</a:t>
            </a:r>
          </a:p>
        </p:txBody>
      </p:sp>
    </p:spTree>
    <p:extLst>
      <p:ext uri="{BB962C8B-B14F-4D97-AF65-F5344CB8AC3E}">
        <p14:creationId xmlns:p14="http://schemas.microsoft.com/office/powerpoint/2010/main" val="2956363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16D8E4-75A6-48A2-AF94-C6BD53CB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Dersom du opplever mobbing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DA7F165-DC79-4ADA-8EF6-9B28C9AEB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/>
              <a:t>Det å svare i MUST at man har opplevd mobbing, er </a:t>
            </a:r>
            <a:r>
              <a:rPr lang="nb-NO" u="sng"/>
              <a:t>IKKE</a:t>
            </a:r>
            <a:r>
              <a:rPr lang="nb-NO"/>
              <a:t> å melde fra. </a:t>
            </a:r>
          </a:p>
          <a:p>
            <a:r>
              <a:rPr lang="nb-NO"/>
              <a:t>Dersom du opplever utilbørlige forhold som for eksempel mobbing, har du rett og plikt til å melde fra. </a:t>
            </a:r>
          </a:p>
          <a:p>
            <a:r>
              <a:rPr lang="nb-NO"/>
              <a:t>En av følgende kanaler vil gjøre det mulig for arbeidsgiver å ta tak i det:</a:t>
            </a:r>
          </a:p>
          <a:p>
            <a:pPr lvl="1"/>
            <a:r>
              <a:rPr lang="nb-NO"/>
              <a:t>Egen leder eller leders leder</a:t>
            </a:r>
          </a:p>
          <a:p>
            <a:pPr lvl="1"/>
            <a:r>
              <a:rPr lang="nb-NO"/>
              <a:t>Tillitsvalgt</a:t>
            </a:r>
          </a:p>
          <a:p>
            <a:pPr lvl="1"/>
            <a:r>
              <a:rPr lang="nb-NO"/>
              <a:t>Verneombud</a:t>
            </a:r>
          </a:p>
          <a:p>
            <a:pPr lvl="1"/>
            <a:r>
              <a:rPr lang="nb-NO"/>
              <a:t>HR</a:t>
            </a:r>
          </a:p>
          <a:p>
            <a:pPr lvl="1"/>
            <a:r>
              <a:rPr lang="nb-NO">
                <a:highlight>
                  <a:srgbClr val="FFFF00"/>
                </a:highlight>
              </a:rPr>
              <a:t>…</a:t>
            </a:r>
          </a:p>
          <a:p>
            <a:r>
              <a:rPr lang="nb-NO"/>
              <a:t>Arbeidsgiver vil følge det opp gjennom følgende prosedyrer: </a:t>
            </a:r>
            <a:r>
              <a:rPr lang="nb-NO">
                <a:highlight>
                  <a:srgbClr val="FFFF00"/>
                </a:highlight>
              </a:rPr>
              <a:t>….</a:t>
            </a:r>
            <a:r>
              <a:rPr lang="nb-NO"/>
              <a:t> </a:t>
            </a:r>
          </a:p>
          <a:p>
            <a:pPr lvl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4585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E9A33D-D6F2-4C97-91D0-8A599EC7A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Vårt ansvar for arbeidsmiljøet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A6DCA24-D9AC-47F6-AB64-333D01D10B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5037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ndepunkt 1">
            <a:extLst>
              <a:ext uri="{FF2B5EF4-FFF2-40B4-BE49-F238E27FC236}">
                <a16:creationId xmlns:a16="http://schemas.microsoft.com/office/drawing/2014/main" id="{B49B4CD2-99E4-47F2-A7F0-7DE6CEBCE5DA}"/>
              </a:ext>
            </a:extLst>
          </p:cNvPr>
          <p:cNvSpPr/>
          <p:nvPr/>
        </p:nvSpPr>
        <p:spPr>
          <a:xfrm>
            <a:off x="2642161" y="196315"/>
            <a:ext cx="6907678" cy="6629400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2000" b="1" err="1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E3635727-D057-4FA0-B0A1-5BBD39D6025E}"/>
              </a:ext>
            </a:extLst>
          </p:cNvPr>
          <p:cNvSpPr txBox="1"/>
          <p:nvPr/>
        </p:nvSpPr>
        <p:spPr>
          <a:xfrm>
            <a:off x="4263979" y="833479"/>
            <a:ext cx="1786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Arbeidsmiljø-utvalg</a:t>
            </a:r>
          </a:p>
        </p:txBody>
      </p:sp>
      <p:sp>
        <p:nvSpPr>
          <p:cNvPr id="16" name="Bindepunkt 15">
            <a:extLst>
              <a:ext uri="{FF2B5EF4-FFF2-40B4-BE49-F238E27FC236}">
                <a16:creationId xmlns:a16="http://schemas.microsoft.com/office/drawing/2014/main" id="{4D0D951C-88D3-4A13-BFC7-399F720E264A}"/>
              </a:ext>
            </a:extLst>
          </p:cNvPr>
          <p:cNvSpPr/>
          <p:nvPr/>
        </p:nvSpPr>
        <p:spPr>
          <a:xfrm>
            <a:off x="4659913" y="1958804"/>
            <a:ext cx="2911193" cy="2946399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2000" b="1" err="1"/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880F38F8-6195-4841-9C02-F822D58E679E}"/>
              </a:ext>
            </a:extLst>
          </p:cNvPr>
          <p:cNvSpPr txBox="1"/>
          <p:nvPr/>
        </p:nvSpPr>
        <p:spPr>
          <a:xfrm>
            <a:off x="4945527" y="2985944"/>
            <a:ext cx="2166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b="1">
                <a:solidFill>
                  <a:schemeClr val="bg1"/>
                </a:solidFill>
              </a:rPr>
              <a:t>Arbeids-miljø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DF232D42-2BC2-4593-A6F6-916432C7C3E0}"/>
              </a:ext>
            </a:extLst>
          </p:cNvPr>
          <p:cNvSpPr txBox="1"/>
          <p:nvPr/>
        </p:nvSpPr>
        <p:spPr>
          <a:xfrm>
            <a:off x="6214521" y="803776"/>
            <a:ext cx="1816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Virksomhets-leder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3B281AB3-EA00-4963-BEC8-8920AD72D8D2}"/>
              </a:ext>
            </a:extLst>
          </p:cNvPr>
          <p:cNvSpPr txBox="1"/>
          <p:nvPr/>
        </p:nvSpPr>
        <p:spPr>
          <a:xfrm>
            <a:off x="3163613" y="3805044"/>
            <a:ext cx="1353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Tillits-valgte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8A1C53BD-C1AE-451E-9B08-C1FCB7669842}"/>
              </a:ext>
            </a:extLst>
          </p:cNvPr>
          <p:cNvSpPr txBox="1"/>
          <p:nvPr/>
        </p:nvSpPr>
        <p:spPr>
          <a:xfrm>
            <a:off x="6430900" y="5330083"/>
            <a:ext cx="831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HR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30090051-E1D9-45AF-8F6A-15CBB125CCD2}"/>
              </a:ext>
            </a:extLst>
          </p:cNvPr>
          <p:cNvSpPr txBox="1"/>
          <p:nvPr/>
        </p:nvSpPr>
        <p:spPr>
          <a:xfrm>
            <a:off x="7430386" y="3902058"/>
            <a:ext cx="1998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Leder for medarbeidere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522B8738-5D9D-4C14-9983-7126F664CD1D}"/>
              </a:ext>
            </a:extLst>
          </p:cNvPr>
          <p:cNvSpPr txBox="1"/>
          <p:nvPr/>
        </p:nvSpPr>
        <p:spPr>
          <a:xfrm>
            <a:off x="4034499" y="5321823"/>
            <a:ext cx="2087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Medarbeidere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5C8E10F7-8A0B-49F9-8623-1400A6929D84}"/>
              </a:ext>
            </a:extLst>
          </p:cNvPr>
          <p:cNvSpPr txBox="1"/>
          <p:nvPr/>
        </p:nvSpPr>
        <p:spPr>
          <a:xfrm>
            <a:off x="3304450" y="2098991"/>
            <a:ext cx="1116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Verne-ombud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F40B4BAF-4598-43F0-A4A5-396F5BBECB1B}"/>
              </a:ext>
            </a:extLst>
          </p:cNvPr>
          <p:cNvSpPr txBox="1"/>
          <p:nvPr/>
        </p:nvSpPr>
        <p:spPr>
          <a:xfrm>
            <a:off x="7586120" y="2031957"/>
            <a:ext cx="1468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Leder for ledere</a:t>
            </a:r>
          </a:p>
        </p:txBody>
      </p:sp>
      <p:cxnSp>
        <p:nvCxnSpPr>
          <p:cNvPr id="27" name="Rett pilkobling 26">
            <a:extLst>
              <a:ext uri="{FF2B5EF4-FFF2-40B4-BE49-F238E27FC236}">
                <a16:creationId xmlns:a16="http://schemas.microsoft.com/office/drawing/2014/main" id="{8C17BB3C-D837-4CDA-81D1-9DBF8DE3E332}"/>
              </a:ext>
            </a:extLst>
          </p:cNvPr>
          <p:cNvCxnSpPr>
            <a:cxnSpLocks/>
            <a:stCxn id="2" idx="0"/>
          </p:cNvCxnSpPr>
          <p:nvPr/>
        </p:nvCxnSpPr>
        <p:spPr>
          <a:xfrm>
            <a:off x="6096000" y="196315"/>
            <a:ext cx="39021" cy="1701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ett pilkobling 28">
            <a:extLst>
              <a:ext uri="{FF2B5EF4-FFF2-40B4-BE49-F238E27FC236}">
                <a16:creationId xmlns:a16="http://schemas.microsoft.com/office/drawing/2014/main" id="{FF14D13F-FF6F-47F7-9124-2F6C0225E6DA}"/>
              </a:ext>
            </a:extLst>
          </p:cNvPr>
          <p:cNvCxnSpPr>
            <a:cxnSpLocks/>
          </p:cNvCxnSpPr>
          <p:nvPr/>
        </p:nvCxnSpPr>
        <p:spPr>
          <a:xfrm flipH="1">
            <a:off x="7100267" y="1127807"/>
            <a:ext cx="1227881" cy="1297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ett pilkobling 30">
            <a:extLst>
              <a:ext uri="{FF2B5EF4-FFF2-40B4-BE49-F238E27FC236}">
                <a16:creationId xmlns:a16="http://schemas.microsoft.com/office/drawing/2014/main" id="{E942ECA8-3057-4B20-924D-0C3473959BD9}"/>
              </a:ext>
            </a:extLst>
          </p:cNvPr>
          <p:cNvCxnSpPr>
            <a:cxnSpLocks/>
          </p:cNvCxnSpPr>
          <p:nvPr/>
        </p:nvCxnSpPr>
        <p:spPr>
          <a:xfrm flipH="1">
            <a:off x="7586120" y="3536415"/>
            <a:ext cx="1963719" cy="13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ett pilkobling 32">
            <a:extLst>
              <a:ext uri="{FF2B5EF4-FFF2-40B4-BE49-F238E27FC236}">
                <a16:creationId xmlns:a16="http://schemas.microsoft.com/office/drawing/2014/main" id="{E4E0E520-E69E-4008-ACF8-72CCF0F39548}"/>
              </a:ext>
            </a:extLst>
          </p:cNvPr>
          <p:cNvCxnSpPr>
            <a:cxnSpLocks/>
            <a:stCxn id="2" idx="5"/>
          </p:cNvCxnSpPr>
          <p:nvPr/>
        </p:nvCxnSpPr>
        <p:spPr>
          <a:xfrm flipH="1" flipV="1">
            <a:off x="7075392" y="4442875"/>
            <a:ext cx="1462841" cy="1411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ett pilkobling 34">
            <a:extLst>
              <a:ext uri="{FF2B5EF4-FFF2-40B4-BE49-F238E27FC236}">
                <a16:creationId xmlns:a16="http://schemas.microsoft.com/office/drawing/2014/main" id="{950B2A6C-4AD1-44CE-B30B-264089FFC45D}"/>
              </a:ext>
            </a:extLst>
          </p:cNvPr>
          <p:cNvCxnSpPr>
            <a:cxnSpLocks/>
            <a:stCxn id="2" idx="4"/>
            <a:endCxn id="16" idx="4"/>
          </p:cNvCxnSpPr>
          <p:nvPr/>
        </p:nvCxnSpPr>
        <p:spPr>
          <a:xfrm flipV="1">
            <a:off x="6096000" y="4905203"/>
            <a:ext cx="19510" cy="1920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Rett pilkobling 37">
            <a:extLst>
              <a:ext uri="{FF2B5EF4-FFF2-40B4-BE49-F238E27FC236}">
                <a16:creationId xmlns:a16="http://schemas.microsoft.com/office/drawing/2014/main" id="{70C9F12A-B3EA-4F12-82D3-BB92F8103D23}"/>
              </a:ext>
            </a:extLst>
          </p:cNvPr>
          <p:cNvCxnSpPr>
            <a:cxnSpLocks/>
            <a:stCxn id="2" idx="3"/>
            <a:endCxn id="16" idx="3"/>
          </p:cNvCxnSpPr>
          <p:nvPr/>
        </p:nvCxnSpPr>
        <p:spPr>
          <a:xfrm flipV="1">
            <a:off x="3653767" y="4473713"/>
            <a:ext cx="1432480" cy="1381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Rett pilkobling 39">
            <a:extLst>
              <a:ext uri="{FF2B5EF4-FFF2-40B4-BE49-F238E27FC236}">
                <a16:creationId xmlns:a16="http://schemas.microsoft.com/office/drawing/2014/main" id="{6D887DE3-FDC5-4ECB-BE68-B3F5FB9434F4}"/>
              </a:ext>
            </a:extLst>
          </p:cNvPr>
          <p:cNvCxnSpPr>
            <a:cxnSpLocks/>
            <a:stCxn id="2" idx="2"/>
          </p:cNvCxnSpPr>
          <p:nvPr/>
        </p:nvCxnSpPr>
        <p:spPr>
          <a:xfrm flipV="1">
            <a:off x="2642161" y="3502860"/>
            <a:ext cx="2002738" cy="8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Rett pilkobling 41">
            <a:extLst>
              <a:ext uri="{FF2B5EF4-FFF2-40B4-BE49-F238E27FC236}">
                <a16:creationId xmlns:a16="http://schemas.microsoft.com/office/drawing/2014/main" id="{33B812F0-7A34-4E07-8485-C27436555CBC}"/>
              </a:ext>
            </a:extLst>
          </p:cNvPr>
          <p:cNvCxnSpPr>
            <a:cxnSpLocks/>
            <a:stCxn id="2" idx="1"/>
          </p:cNvCxnSpPr>
          <p:nvPr/>
        </p:nvCxnSpPr>
        <p:spPr>
          <a:xfrm>
            <a:off x="3653767" y="1167168"/>
            <a:ext cx="1313088" cy="1328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TekstSylinder 123">
            <a:extLst>
              <a:ext uri="{FF2B5EF4-FFF2-40B4-BE49-F238E27FC236}">
                <a16:creationId xmlns:a16="http://schemas.microsoft.com/office/drawing/2014/main" id="{94BD54DD-C375-490F-94E8-AAE2AF88F087}"/>
              </a:ext>
            </a:extLst>
          </p:cNvPr>
          <p:cNvSpPr txBox="1"/>
          <p:nvPr/>
        </p:nvSpPr>
        <p:spPr>
          <a:xfrm>
            <a:off x="519098" y="801406"/>
            <a:ext cx="28447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/>
              <a:t>Arbeidsmiljø-aktører i en virksomhet</a:t>
            </a:r>
          </a:p>
        </p:txBody>
      </p:sp>
    </p:spTree>
    <p:extLst>
      <p:ext uri="{BB962C8B-B14F-4D97-AF65-F5344CB8AC3E}">
        <p14:creationId xmlns:p14="http://schemas.microsoft.com/office/powerpoint/2010/main" val="28297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2A5825-4CFE-4D3E-8343-01C581EF1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Ansvaret som arbeidsgiver/leder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E710B1-6E72-4922-BA62-7ACFDED6A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nb-NO" b="0" i="0">
                <a:solidFill>
                  <a:srgbClr val="333333"/>
                </a:solidFill>
                <a:effectLst/>
              </a:rPr>
              <a:t>ha kunnskap om krav som gjelder for virksomheten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>
                <a:solidFill>
                  <a:srgbClr val="333333"/>
                </a:solidFill>
                <a:effectLst/>
              </a:rPr>
              <a:t>sørge for at utøves systematisk HMS-arbeid på alle plan i virksomheten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>
                <a:solidFill>
                  <a:srgbClr val="333333"/>
                </a:solidFill>
                <a:effectLst/>
              </a:rPr>
              <a:t>samarbeide med arbeidstakerne og verneombud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>
                <a:solidFill>
                  <a:srgbClr val="333333"/>
                </a:solidFill>
                <a:effectLst/>
              </a:rPr>
              <a:t>gjennomgå lovpålagt opplæring i HMS-arbeid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nb-NO" b="0" i="0">
              <a:solidFill>
                <a:srgbClr val="333333"/>
              </a:solidFill>
              <a:effectLst/>
              <a:latin typeface="BrownPro Regular"/>
            </a:endParaRPr>
          </a:p>
          <a:p>
            <a:r>
              <a:rPr lang="nb-NO">
                <a:solidFill>
                  <a:srgbClr val="333333"/>
                </a:solidFill>
              </a:rPr>
              <a:t>Les mer om </a:t>
            </a:r>
            <a:r>
              <a:rPr lang="nb-NO">
                <a:solidFill>
                  <a:srgbClr val="333333"/>
                </a:solidFill>
                <a:hlinkClick r:id="rId2"/>
              </a:rPr>
              <a:t>arbeidsgivers plikter på Arbeidstilsynet.no</a:t>
            </a:r>
            <a:endParaRPr lang="nb-NO">
              <a:solidFill>
                <a:srgbClr val="333333"/>
              </a:solidFill>
            </a:endParaRPr>
          </a:p>
          <a:p>
            <a:endParaRPr lang="nb-NO">
              <a:solidFill>
                <a:srgbClr val="333333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015965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2F988F-81F9-4CC6-9220-1FD8057E9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Mitt ansvar som arbeidstaker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DB991FC-027C-46D3-8762-D9B1E3F10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Arbeidstakers har en medvirkningsplikt, se </a:t>
            </a:r>
            <a:r>
              <a:rPr lang="nb-NO">
                <a:hlinkClick r:id="rId2"/>
              </a:rPr>
              <a:t>arbeidsmiljøloven § 2-3</a:t>
            </a:r>
            <a:endParaRPr lang="nb-NO"/>
          </a:p>
          <a:p>
            <a:r>
              <a:rPr lang="nb-NO"/>
              <a:t>Våre kollegaer er gjerne våre viktigste samarbeidspartnere.</a:t>
            </a:r>
          </a:p>
          <a:p>
            <a:r>
              <a:rPr lang="nb-NO"/>
              <a:t>Arbeidstilsynet har utarbeidet </a:t>
            </a:r>
            <a:r>
              <a:rPr lang="nb-NO">
                <a:hlinkClick r:id="rId3"/>
              </a:rPr>
              <a:t>10 gode råd </a:t>
            </a:r>
            <a:r>
              <a:rPr lang="nb-NO"/>
              <a:t>til hvordan man kan bidra til et godt arbeidsmiljø</a:t>
            </a:r>
          </a:p>
          <a:p>
            <a:pPr lvl="1"/>
            <a:endParaRPr lang="nb-NO"/>
          </a:p>
          <a:p>
            <a:pPr marL="0" indent="0" algn="ctr">
              <a:buNone/>
            </a:pPr>
            <a:endParaRPr lang="nb-NO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C368DA5-E6EB-4D84-9FE0-1DC03EC67CB7}"/>
              </a:ext>
            </a:extLst>
          </p:cNvPr>
          <p:cNvSpPr txBox="1"/>
          <p:nvPr/>
        </p:nvSpPr>
        <p:spPr>
          <a:xfrm>
            <a:off x="5624921" y="3822405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nb-NO" sz="2400"/>
              <a:t>Bidra til god tilbakemeldingskultur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nb-NO" sz="2400"/>
              <a:t>Gi anerkjennelse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nb-NO" sz="2400"/>
              <a:t>Følg felles kjøreregler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nb-NO" sz="2400"/>
              <a:t>Ta avstand fra mobbing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nb-NO" sz="2400"/>
              <a:t>Vær inkluderende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B4576999-3730-4087-9465-744AB256E181}"/>
              </a:ext>
            </a:extLst>
          </p:cNvPr>
          <p:cNvSpPr txBox="1"/>
          <p:nvPr/>
        </p:nvSpPr>
        <p:spPr>
          <a:xfrm>
            <a:off x="987057" y="3822405"/>
            <a:ext cx="43823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nb-NO" sz="2400"/>
              <a:t>Vær bevisst ditt bidrag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400"/>
              <a:t>Ta initiativ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400"/>
              <a:t>Bidra til god dialog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400"/>
              <a:t>Del kunnskap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400"/>
              <a:t>Ta deg tid i hverdagen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5153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A0FFE9-863A-4CB9-BE1A-E807438F4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Tidslinjen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39B3C3-2FEB-4309-BE17-0FE29B2F5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MUST gjennomføres hos oss i perioden </a:t>
            </a:r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pPr lvl="1"/>
            <a:r>
              <a:rPr lang="nb-NO" dirty="0"/>
              <a:t>Svarfrist: </a:t>
            </a:r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r>
              <a:rPr lang="nb-NO" dirty="0"/>
              <a:t>I vår enhet skal vi jobbe med resultatene </a:t>
            </a:r>
          </a:p>
          <a:p>
            <a:pPr lvl="1"/>
            <a:r>
              <a:rPr lang="nb-NO" dirty="0"/>
              <a:t>Den første orienteringen om resultatene for vår enhet (avhenger av antall besvarelser/rapport) får dere </a:t>
            </a:r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pPr lvl="1"/>
            <a:r>
              <a:rPr lang="nb-NO" dirty="0"/>
              <a:t>Dere får tilsendt rapporten etter dette</a:t>
            </a:r>
          </a:p>
          <a:p>
            <a:pPr lvl="1"/>
            <a:r>
              <a:rPr lang="nb-NO" dirty="0"/>
              <a:t>Vi snakker om resultatene for å finne egnede tiltak hos oss </a:t>
            </a:r>
            <a:r>
              <a:rPr lang="nb-NO" dirty="0">
                <a:highlight>
                  <a:srgbClr val="FFFF00"/>
                </a:highlight>
              </a:rPr>
              <a:t>….</a:t>
            </a:r>
            <a:r>
              <a:rPr lang="nb-NO" dirty="0"/>
              <a:t>(møtedatoer/møteinnkalling kommer)</a:t>
            </a:r>
          </a:p>
        </p:txBody>
      </p:sp>
    </p:spTree>
    <p:extLst>
      <p:ext uri="{BB962C8B-B14F-4D97-AF65-F5344CB8AC3E}">
        <p14:creationId xmlns:p14="http://schemas.microsoft.com/office/powerpoint/2010/main" val="3300549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8C7CEA-B89B-45D1-A373-8AB8E22DA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725"/>
            <a:ext cx="10515600" cy="1325563"/>
          </a:xfrm>
        </p:spPr>
        <p:txBody>
          <a:bodyPr/>
          <a:lstStyle/>
          <a:p>
            <a:r>
              <a:rPr lang="nb-NO"/>
              <a:t>Hvordan ønsker vi å snakke om resultatene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2D3B14-85B8-4516-84BE-BC80DE518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effectLst/>
              </a:rPr>
              <a:t>Noen kan synes det er vanskelig å snakke om resultatene, og lurer på dette allerede nå. </a:t>
            </a:r>
            <a:r>
              <a:rPr lang="nb-NO" sz="2400">
                <a:effectLst/>
              </a:rPr>
              <a:t>Så </a:t>
            </a:r>
            <a:r>
              <a:rPr lang="nb-NO" sz="2400" dirty="0">
                <a:effectLst/>
              </a:rPr>
              <a:t>hvordan vil vi gjøre det?</a:t>
            </a:r>
          </a:p>
          <a:p>
            <a:r>
              <a:rPr lang="nb-NO" sz="2400" dirty="0">
                <a:effectLst/>
              </a:rPr>
              <a:t>Eksempler på spilleregler kan være: </a:t>
            </a:r>
          </a:p>
          <a:p>
            <a:pPr lvl="1"/>
            <a:r>
              <a:rPr lang="nb-NO" sz="2000" dirty="0">
                <a:effectLst/>
              </a:rPr>
              <a:t>Ingen av oss vet hvordan andre egentlig har det. </a:t>
            </a:r>
          </a:p>
          <a:p>
            <a:pPr lvl="1"/>
            <a:r>
              <a:rPr lang="nb-NO" sz="2000" dirty="0">
                <a:effectLst/>
              </a:rPr>
              <a:t>Alle stemmer er like gyldige. Ingen synspunkter er feil.</a:t>
            </a:r>
          </a:p>
          <a:p>
            <a:pPr lvl="1"/>
            <a:r>
              <a:rPr lang="nb-NO" sz="2000" dirty="0">
                <a:effectLst/>
              </a:rPr>
              <a:t>Vi snakker i jeg-setninger og tar ansvar for det vi sier.</a:t>
            </a:r>
          </a:p>
          <a:p>
            <a:pPr lvl="1"/>
            <a:r>
              <a:rPr lang="nb-NO" sz="2000" dirty="0">
                <a:effectLst/>
              </a:rPr>
              <a:t>Når resultatene foreligger skal vi ikke snakke skyld, men forbedringer.</a:t>
            </a:r>
          </a:p>
          <a:p>
            <a:pPr lvl="1"/>
            <a:r>
              <a:rPr lang="nb-NO" sz="2000" dirty="0">
                <a:effectLst/>
              </a:rPr>
              <a:t>Alle tar ansvar for at taletid fordeles på alle som ønsker å si noe.</a:t>
            </a:r>
          </a:p>
          <a:p>
            <a:endParaRPr lang="nb-NO" sz="2400" dirty="0">
              <a:effectLst/>
            </a:endParaRPr>
          </a:p>
          <a:p>
            <a:r>
              <a:rPr lang="nb-NO" sz="2400" dirty="0">
                <a:effectLst/>
              </a:rPr>
              <a:t>Tror vi at noen slike spilleregler vil være til hjelp? Hvilke flere eller andre spillerregler kan være aktuelle? Vi avtaler når resultatene våre skal presenteres.</a:t>
            </a:r>
            <a:endParaRPr lang="nb-NO" sz="240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19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2450947A-6869-4624-A864-04588145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Takk for praten!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3F42DF8-42C6-4AD1-9672-753A251DE0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/>
              <a:t>Lurer du på noe mer? Snakk med lederen din!</a:t>
            </a:r>
          </a:p>
        </p:txBody>
      </p:sp>
    </p:spTree>
    <p:extLst>
      <p:ext uri="{BB962C8B-B14F-4D97-AF65-F5344CB8AC3E}">
        <p14:creationId xmlns:p14="http://schemas.microsoft.com/office/powerpoint/2010/main" val="24480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E5CB69-A3C7-4362-9293-5164B7142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Mål med møtet og 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2909B76-8BEB-4D90-9CFE-A2A3C7249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Vi skal være kjent med hva som kommer, ha avklart noen sentrale begreper og være motivert til å svare.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Agenda:</a:t>
            </a:r>
            <a:r>
              <a:rPr lang="nb-NO" dirty="0"/>
              <a:t> </a:t>
            </a:r>
          </a:p>
          <a:p>
            <a:pPr>
              <a:buFontTx/>
              <a:buChar char="-"/>
            </a:pPr>
            <a:r>
              <a:rPr lang="nb-NO" dirty="0"/>
              <a:t>Hva husker vi fra forrige medarbeiderundersøkelse?</a:t>
            </a:r>
          </a:p>
          <a:p>
            <a:pPr>
              <a:buFontTx/>
              <a:buChar char="-"/>
            </a:pPr>
            <a:r>
              <a:rPr lang="nb-NO" dirty="0"/>
              <a:t>Hva er formålet med MUST? Hva måler den?</a:t>
            </a:r>
          </a:p>
          <a:p>
            <a:pPr>
              <a:buFontTx/>
              <a:buChar char="-"/>
            </a:pPr>
            <a:r>
              <a:rPr lang="nb-NO" dirty="0"/>
              <a:t>Hvilket ansvar har leder og medarbeider for arbeidsmiljø?</a:t>
            </a:r>
          </a:p>
          <a:p>
            <a:pPr>
              <a:buFontTx/>
              <a:buChar char="-"/>
            </a:pPr>
            <a:r>
              <a:rPr lang="nb-NO" dirty="0"/>
              <a:t>Hva skjer fremover?</a:t>
            </a:r>
          </a:p>
        </p:txBody>
      </p:sp>
    </p:spTree>
    <p:extLst>
      <p:ext uri="{BB962C8B-B14F-4D97-AF65-F5344CB8AC3E}">
        <p14:creationId xmlns:p14="http://schemas.microsoft.com/office/powerpoint/2010/main" val="108136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C96637-9CAC-4DC5-B355-824FB127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Forrige medarbeiderundersøkelse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0AE682D-0761-4E20-8BCA-D07B37F21B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935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81CC50-8C57-4225-BF10-24F577F2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Vi tar opp tråden fra forrige medarbeiderundersøkelse?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D4B2D5-695D-4AD1-8B8D-78E8E6D4D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Sist vår enhet gjennomførte en medarbeiderundersøkelse var </a:t>
            </a:r>
            <a:r>
              <a:rPr lang="nb-NO" dirty="0">
                <a:highlight>
                  <a:srgbClr val="FFFF00"/>
                </a:highlight>
              </a:rPr>
              <a:t>…</a:t>
            </a:r>
          </a:p>
          <a:p>
            <a:endParaRPr lang="nb-NO" dirty="0"/>
          </a:p>
          <a:p>
            <a:r>
              <a:rPr lang="nb-NO" dirty="0"/>
              <a:t>Hva husker vi?</a:t>
            </a:r>
          </a:p>
          <a:p>
            <a:pPr lvl="1"/>
            <a:r>
              <a:rPr lang="nb-NO" dirty="0"/>
              <a:t>Hvilke utfordringer ble belyst?</a:t>
            </a:r>
          </a:p>
          <a:p>
            <a:pPr lvl="1"/>
            <a:r>
              <a:rPr lang="nb-NO" dirty="0"/>
              <a:t>Hvilke tiltak ble iverksatt?</a:t>
            </a:r>
          </a:p>
          <a:p>
            <a:pPr lvl="1"/>
            <a:r>
              <a:rPr lang="nb-NO" dirty="0"/>
              <a:t>Hva lærte vi?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856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57ABAD-6914-4EC4-A7D8-4FF304864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MUST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A869621-8E83-493E-BBD2-4E0DC79DF1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/>
              <a:t>Medarbeiderundersøkelsen i staten</a:t>
            </a:r>
          </a:p>
        </p:txBody>
      </p:sp>
    </p:spTree>
    <p:extLst>
      <p:ext uri="{BB962C8B-B14F-4D97-AF65-F5344CB8AC3E}">
        <p14:creationId xmlns:p14="http://schemas.microsoft.com/office/powerpoint/2010/main" val="4157793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581A82-7313-4A5D-91C3-38E73EFF8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Hva måler MUST?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A6F662-B1F1-4DBD-B1A3-FE5FC6E0B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Balanse arbeid og privatliv</a:t>
            </a:r>
          </a:p>
          <a:p>
            <a:r>
              <a:rPr lang="nb-NO" dirty="0"/>
              <a:t>Grad av selvbestemmelse, jobbkrav, rolleklarhet</a:t>
            </a:r>
          </a:p>
          <a:p>
            <a:r>
              <a:rPr lang="nb-NO" dirty="0"/>
              <a:t>Sosial støtte og klima</a:t>
            </a:r>
          </a:p>
          <a:p>
            <a:r>
              <a:rPr lang="nb-NO" dirty="0"/>
              <a:t>Konflikt, mobbing og uønsket seksuell oppmerksomhet</a:t>
            </a:r>
          </a:p>
          <a:p>
            <a:r>
              <a:rPr lang="nb-NO" dirty="0" err="1"/>
              <a:t>Jobbusikkerhet</a:t>
            </a:r>
            <a:endParaRPr lang="nb-NO" dirty="0"/>
          </a:p>
          <a:p>
            <a:r>
              <a:rPr lang="nb-NO" u="sng" dirty="0"/>
              <a:t>Til forskning:</a:t>
            </a:r>
            <a:r>
              <a:rPr lang="nb-NO" dirty="0"/>
              <a:t> helseplager og arbeidsevne </a:t>
            </a:r>
          </a:p>
        </p:txBody>
      </p:sp>
    </p:spTree>
    <p:extLst>
      <p:ext uri="{BB962C8B-B14F-4D97-AF65-F5344CB8AC3E}">
        <p14:creationId xmlns:p14="http://schemas.microsoft.com/office/powerpoint/2010/main" val="3853756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A04F3A-8D89-4880-95DC-3E5AC861C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Hvorfor MUST?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8BB8F76-67D5-4EC3-8DE5-053648002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Vår virksomhet ønsker oppdatert kunnskap vårt arbeidsmiljøet</a:t>
            </a:r>
          </a:p>
          <a:p>
            <a:pPr lvl="1"/>
            <a:r>
              <a:rPr lang="nb-NO" dirty="0"/>
              <a:t>Vi skal bruke verktøyet MUST fra Statens arbeidsmiljøinstitutt</a:t>
            </a:r>
          </a:p>
          <a:p>
            <a:pPr lvl="1"/>
            <a:r>
              <a:rPr lang="nb-NO" dirty="0">
                <a:highlight>
                  <a:srgbClr val="FFFF00"/>
                </a:highlight>
              </a:rPr>
              <a:t>Lenke</a:t>
            </a:r>
            <a:r>
              <a:rPr lang="nb-NO" dirty="0"/>
              <a:t> til informasjon lagt ut på intranett  </a:t>
            </a:r>
          </a:p>
          <a:p>
            <a:pPr lvl="1"/>
            <a:r>
              <a:rPr lang="nb-NO" dirty="0"/>
              <a:t>Du kan lese mer på </a:t>
            </a:r>
            <a:r>
              <a:rPr lang="nb-NO" dirty="0">
                <a:hlinkClick r:id="rId2"/>
              </a:rPr>
              <a:t>Arbeidsgiverportalen i staten</a:t>
            </a:r>
            <a:r>
              <a:rPr lang="nb-NO" dirty="0"/>
              <a:t> </a:t>
            </a:r>
          </a:p>
          <a:p>
            <a:r>
              <a:rPr lang="nb-NO" dirty="0"/>
              <a:t>Kunnskapsgrunnlaget som MUST vil gi vår enhet</a:t>
            </a:r>
          </a:p>
          <a:p>
            <a:pPr lvl="1"/>
            <a:r>
              <a:rPr lang="nb-NO" dirty="0" err="1"/>
              <a:t>Hovedsaklig</a:t>
            </a:r>
            <a:r>
              <a:rPr lang="nb-NO" dirty="0"/>
              <a:t> om arbeidsmiljø</a:t>
            </a:r>
          </a:p>
          <a:p>
            <a:pPr lvl="1"/>
            <a:r>
              <a:rPr lang="nb-NO"/>
              <a:t>Tilleggstemaer </a:t>
            </a:r>
            <a:r>
              <a:rPr lang="nb-NO" dirty="0"/>
              <a:t>– disse er valgt for vår virksomhet: </a:t>
            </a:r>
            <a:r>
              <a:rPr lang="nb-NO" dirty="0">
                <a:highlight>
                  <a:srgbClr val="FFFF00"/>
                </a:highlight>
              </a:rPr>
              <a:t>[fyll inn]</a:t>
            </a:r>
          </a:p>
          <a:p>
            <a:pPr lvl="1"/>
            <a:r>
              <a:rPr lang="nb-NO" dirty="0"/>
              <a:t>Detaljgrad i rapporten avhenger av antall besvarelser. Vi er </a:t>
            </a:r>
            <a:r>
              <a:rPr lang="nb-NO" dirty="0">
                <a:highlight>
                  <a:srgbClr val="FFFF00"/>
                </a:highlight>
              </a:rPr>
              <a:t>[antall]</a:t>
            </a:r>
            <a:r>
              <a:rPr lang="nb-NO" dirty="0"/>
              <a:t> i vår enhet.</a:t>
            </a:r>
          </a:p>
        </p:txBody>
      </p:sp>
    </p:spTree>
    <p:extLst>
      <p:ext uri="{BB962C8B-B14F-4D97-AF65-F5344CB8AC3E}">
        <p14:creationId xmlns:p14="http://schemas.microsoft.com/office/powerpoint/2010/main" val="201619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3B82BB-C7F0-4C66-9F42-F90007F39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blir resultatene presentert?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FEEA82-0687-457F-A698-94F56C4F3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Rapporten avhenger av antall besvarelser:</a:t>
            </a:r>
          </a:p>
          <a:p>
            <a:r>
              <a:rPr lang="nb-NO" dirty="0"/>
              <a:t>Flere enn 6 besvarelser gir gjennomsnittstall</a:t>
            </a:r>
          </a:p>
          <a:p>
            <a:r>
              <a:rPr lang="nb-NO" dirty="0"/>
              <a:t>Flere enn 10 besvarelser gir prosentandel i svar og gjennomsnittstall </a:t>
            </a:r>
          </a:p>
          <a:p>
            <a:r>
              <a:rPr lang="nb-NO" dirty="0"/>
              <a:t>For hele virksomheten rapporteres også </a:t>
            </a:r>
          </a:p>
          <a:p>
            <a:pPr lvl="1"/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Resultater for trakassering</a:t>
            </a:r>
          </a:p>
          <a:p>
            <a:pPr lvl="1"/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Sammenhenger mellom utvalgte arbeidsfaktorer</a:t>
            </a:r>
          </a:p>
          <a:p>
            <a:endParaRPr lang="nb-NO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rapporten vil risikofaktorer og beskyttende </a:t>
            </a:r>
            <a:r>
              <a:rPr lang="nb-NO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faktorer fremkomme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40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D6D01E-6EE1-48D2-8B2D-03625028E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MUST spør om mobbing </a:t>
            </a:r>
            <a:br>
              <a:rPr lang="nb-NO"/>
            </a:br>
            <a:br>
              <a:rPr lang="nb-NO"/>
            </a:br>
            <a:r>
              <a:rPr lang="nb-NO"/>
              <a:t>Begrepsavklaring 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FA36D6A-365E-4A4F-A16E-84BAC43980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3324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AC482460049BB4F97B44FDCFFD1F21A" ma:contentTypeVersion="11" ma:contentTypeDescription="Opprett et nytt dokument." ma:contentTypeScope="" ma:versionID="c20e83b7ec2b6b550def30d1972c1a8b">
  <xsd:schema xmlns:xsd="http://www.w3.org/2001/XMLSchema" xmlns:xs="http://www.w3.org/2001/XMLSchema" xmlns:p="http://schemas.microsoft.com/office/2006/metadata/properties" xmlns:ns2="678729a5-d576-4ffb-ae16-a16edf8939d6" xmlns:ns3="7021d5d9-a560-4ad6-aca8-c94644153d2a" targetNamespace="http://schemas.microsoft.com/office/2006/metadata/properties" ma:root="true" ma:fieldsID="d087f8a2f76d8e83fcb52414dd85f281" ns2:_="" ns3:_="">
    <xsd:import namespace="678729a5-d576-4ffb-ae16-a16edf8939d6"/>
    <xsd:import namespace="7021d5d9-a560-4ad6-aca8-c94644153d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729a5-d576-4ffb-ae16-a16edf8939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21d5d9-a560-4ad6-aca8-c94644153d2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35A642-87EC-458E-9D65-3EA0E68C90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897D6C-7EF9-4398-A53F-634A545A71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8729a5-d576-4ffb-ae16-a16edf8939d6"/>
    <ds:schemaRef ds:uri="7021d5d9-a560-4ad6-aca8-c94644153d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DA4E86-2C43-4D57-9889-44EA88BB5EF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78729a5-d576-4ffb-ae16-a16edf8939d6"/>
    <ds:schemaRef ds:uri="http://purl.org/dc/terms/"/>
    <ds:schemaRef ds:uri="7021d5d9-a560-4ad6-aca8-c94644153d2a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1064</Words>
  <Application>Microsoft Office PowerPoint</Application>
  <PresentationFormat>Widescreen</PresentationFormat>
  <Paragraphs>153</Paragraphs>
  <Slides>19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5" baseType="lpstr">
      <vt:lpstr>Arial</vt:lpstr>
      <vt:lpstr>BrownPro Regular</vt:lpstr>
      <vt:lpstr>Calibri</vt:lpstr>
      <vt:lpstr>Calibri Light</vt:lpstr>
      <vt:lpstr>Helvetica Neue</vt:lpstr>
      <vt:lpstr>Office-tema</vt:lpstr>
      <vt:lpstr>MUST  Vi forbereder oss i vår enhet</vt:lpstr>
      <vt:lpstr>Mål med møtet og agenda</vt:lpstr>
      <vt:lpstr>Forrige medarbeiderundersøkelse</vt:lpstr>
      <vt:lpstr>Vi tar opp tråden fra forrige medarbeiderundersøkelse?</vt:lpstr>
      <vt:lpstr>MUST</vt:lpstr>
      <vt:lpstr>Hva måler MUST?</vt:lpstr>
      <vt:lpstr>Hvorfor MUST?</vt:lpstr>
      <vt:lpstr>Hvordan blir resultatene presentert?</vt:lpstr>
      <vt:lpstr>MUST spør om mobbing   Begrepsavklaring </vt:lpstr>
      <vt:lpstr>PowerPoint-presentasjon</vt:lpstr>
      <vt:lpstr>Hva er ikke mobbing?</vt:lpstr>
      <vt:lpstr>Dersom du opplever mobbing</vt:lpstr>
      <vt:lpstr>Vårt ansvar for arbeidsmiljøet</vt:lpstr>
      <vt:lpstr>PowerPoint-presentasjon</vt:lpstr>
      <vt:lpstr>Ansvaret som arbeidsgiver/leder</vt:lpstr>
      <vt:lpstr>Mitt ansvar som arbeidstaker</vt:lpstr>
      <vt:lpstr>Tidslinjen</vt:lpstr>
      <vt:lpstr>Hvordan ønsker vi å snakke om resultatene</vt:lpstr>
      <vt:lpstr>Takk for praten!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Marianne Sørtømme</cp:lastModifiedBy>
  <cp:revision>2</cp:revision>
  <cp:lastPrinted>2021-10-12T14:14:56Z</cp:lastPrinted>
  <dcterms:created xsi:type="dcterms:W3CDTF">2021-06-30T11:16:08Z</dcterms:created>
  <dcterms:modified xsi:type="dcterms:W3CDTF">2022-12-07T09:58:40Z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0x0101000AC482460049BB4F97B44FDCFFD1F21A</vt:lpwstr>
  </property>
</Properties>
</file>