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6" r:id="rId5"/>
    <p:sldId id="257" r:id="rId6"/>
    <p:sldId id="307" r:id="rId7"/>
    <p:sldId id="295" r:id="rId8"/>
    <p:sldId id="292" r:id="rId9"/>
    <p:sldId id="306" r:id="rId10"/>
    <p:sldId id="317" r:id="rId11"/>
    <p:sldId id="303" r:id="rId12"/>
    <p:sldId id="313" r:id="rId13"/>
    <p:sldId id="314" r:id="rId14"/>
    <p:sldId id="315" r:id="rId15"/>
    <p:sldId id="316" r:id="rId16"/>
    <p:sldId id="310" r:id="rId17"/>
    <p:sldId id="318" r:id="rId18"/>
    <p:sldId id="300" r:id="rId19"/>
    <p:sldId id="319" r:id="rId20"/>
    <p:sldId id="312" r:id="rId21"/>
    <p:sldId id="301" r:id="rId22"/>
    <p:sldId id="298" r:id="rId23"/>
    <p:sldId id="297" r:id="rId24"/>
    <p:sldId id="299" r:id="rId25"/>
  </p:sldIdLst>
  <p:sldSz cx="12192000" cy="6858000"/>
  <p:notesSz cx="6669088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us Breivik" initials="KB" lastIdx="3" clrIdx="0">
    <p:extLst>
      <p:ext uri="{19B8F6BF-5375-455C-9EA6-DF929625EA0E}">
        <p15:presenceInfo xmlns:p15="http://schemas.microsoft.com/office/powerpoint/2012/main" userId="S::klaus.breivik@dfo.no::4f1e8b27-b367-4bfd-9d13-698b16f2a59e" providerId="AD"/>
      </p:ext>
    </p:extLst>
  </p:cmAuthor>
  <p:cmAuthor id="2" name="Marianne Sørtømme" initials="MS" lastIdx="23" clrIdx="1">
    <p:extLst>
      <p:ext uri="{19B8F6BF-5375-455C-9EA6-DF929625EA0E}">
        <p15:presenceInfo xmlns:p15="http://schemas.microsoft.com/office/powerpoint/2012/main" userId="S::marianne.sortomme@dfo.no::8baa51fa-b91e-4f5d-883e-03d5275d3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E64148-8D7F-4009-9276-801B81619627}" v="10" dt="2022-12-07T09:54:12.4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366" autoAdjust="0"/>
  </p:normalViewPr>
  <p:slideViewPr>
    <p:cSldViewPr snapToGrid="0">
      <p:cViewPr varScale="1">
        <p:scale>
          <a:sx n="90" d="100"/>
          <a:sy n="90" d="100"/>
        </p:scale>
        <p:origin x="13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ne Sørtømme" userId="8baa51fa-b91e-4f5d-883e-03d5275d3644" providerId="ADAL" clId="{1EE64148-8D7F-4009-9276-801B81619627}"/>
    <pc:docChg chg="undo custSel modSld">
      <pc:chgData name="Marianne Sørtømme" userId="8baa51fa-b91e-4f5d-883e-03d5275d3644" providerId="ADAL" clId="{1EE64148-8D7F-4009-9276-801B81619627}" dt="2022-12-07T09:56:00.429" v="431" actId="20577"/>
      <pc:docMkLst>
        <pc:docMk/>
      </pc:docMkLst>
      <pc:sldChg chg="modSp mod">
        <pc:chgData name="Marianne Sørtømme" userId="8baa51fa-b91e-4f5d-883e-03d5275d3644" providerId="ADAL" clId="{1EE64148-8D7F-4009-9276-801B81619627}" dt="2022-12-07T09:36:19.760" v="8" actId="6549"/>
        <pc:sldMkLst>
          <pc:docMk/>
          <pc:sldMk cId="3636585868" sldId="257"/>
        </pc:sldMkLst>
        <pc:spChg chg="mod">
          <ac:chgData name="Marianne Sørtømme" userId="8baa51fa-b91e-4f5d-883e-03d5275d3644" providerId="ADAL" clId="{1EE64148-8D7F-4009-9276-801B81619627}" dt="2022-12-07T09:36:19.760" v="8" actId="6549"/>
          <ac:spMkLst>
            <pc:docMk/>
            <pc:sldMk cId="3636585868" sldId="257"/>
            <ac:spMk id="3" creationId="{F888E64C-925A-4C47-A8E1-A9E300F6C1EA}"/>
          </ac:spMkLst>
        </pc:spChg>
      </pc:sldChg>
      <pc:sldChg chg="modSp mod">
        <pc:chgData name="Marianne Sørtømme" userId="8baa51fa-b91e-4f5d-883e-03d5275d3644" providerId="ADAL" clId="{1EE64148-8D7F-4009-9276-801B81619627}" dt="2022-12-07T09:55:04.417" v="415" actId="20577"/>
        <pc:sldMkLst>
          <pc:docMk/>
          <pc:sldMk cId="297020295" sldId="300"/>
        </pc:sldMkLst>
        <pc:spChg chg="mod">
          <ac:chgData name="Marianne Sørtømme" userId="8baa51fa-b91e-4f5d-883e-03d5275d3644" providerId="ADAL" clId="{1EE64148-8D7F-4009-9276-801B81619627}" dt="2022-12-07T09:37:08.593" v="16" actId="20577"/>
          <ac:spMkLst>
            <pc:docMk/>
            <pc:sldMk cId="297020295" sldId="300"/>
            <ac:spMk id="2" creationId="{9AC6B758-101F-4A96-9602-5E8D89DA1F45}"/>
          </ac:spMkLst>
        </pc:spChg>
        <pc:spChg chg="mod">
          <ac:chgData name="Marianne Sørtømme" userId="8baa51fa-b91e-4f5d-883e-03d5275d3644" providerId="ADAL" clId="{1EE64148-8D7F-4009-9276-801B81619627}" dt="2022-12-07T09:55:04.417" v="415" actId="20577"/>
          <ac:spMkLst>
            <pc:docMk/>
            <pc:sldMk cId="297020295" sldId="300"/>
            <ac:spMk id="3" creationId="{BD6A9291-C3FD-4797-8CDF-6C3153B36407}"/>
          </ac:spMkLst>
        </pc:spChg>
      </pc:sldChg>
      <pc:sldChg chg="modSp mod">
        <pc:chgData name="Marianne Sørtømme" userId="8baa51fa-b91e-4f5d-883e-03d5275d3644" providerId="ADAL" clId="{1EE64148-8D7F-4009-9276-801B81619627}" dt="2022-12-07T09:56:00.429" v="431" actId="20577"/>
        <pc:sldMkLst>
          <pc:docMk/>
          <pc:sldMk cId="887909259" sldId="312"/>
        </pc:sldMkLst>
        <pc:spChg chg="mod">
          <ac:chgData name="Marianne Sørtømme" userId="8baa51fa-b91e-4f5d-883e-03d5275d3644" providerId="ADAL" clId="{1EE64148-8D7F-4009-9276-801B81619627}" dt="2022-12-07T09:56:00.429" v="431" actId="20577"/>
          <ac:spMkLst>
            <pc:docMk/>
            <pc:sldMk cId="887909259" sldId="312"/>
            <ac:spMk id="3" creationId="{BC6E995E-2050-47CA-9F57-EC513E2115B4}"/>
          </ac:spMkLst>
        </pc:spChg>
      </pc:sldChg>
      <pc:sldChg chg="modSp mod">
        <pc:chgData name="Marianne Sørtømme" userId="8baa51fa-b91e-4f5d-883e-03d5275d3644" providerId="ADAL" clId="{1EE64148-8D7F-4009-9276-801B81619627}" dt="2022-12-07T09:37:00.214" v="12" actId="20577"/>
        <pc:sldMkLst>
          <pc:docMk/>
          <pc:sldMk cId="1362615480" sldId="318"/>
        </pc:sldMkLst>
        <pc:spChg chg="mod">
          <ac:chgData name="Marianne Sørtømme" userId="8baa51fa-b91e-4f5d-883e-03d5275d3644" providerId="ADAL" clId="{1EE64148-8D7F-4009-9276-801B81619627}" dt="2022-12-07T09:37:00.214" v="12" actId="20577"/>
          <ac:spMkLst>
            <pc:docMk/>
            <pc:sldMk cId="1362615480" sldId="318"/>
            <ac:spMk id="5" creationId="{F8ED9590-984D-47A8-B6D0-043CFAFF95C0}"/>
          </ac:spMkLst>
        </pc:spChg>
      </pc:sldChg>
      <pc:sldChg chg="modSp mod">
        <pc:chgData name="Marianne Sørtømme" userId="8baa51fa-b91e-4f5d-883e-03d5275d3644" providerId="ADAL" clId="{1EE64148-8D7F-4009-9276-801B81619627}" dt="2022-12-07T09:55:50.632" v="429" actId="20577"/>
        <pc:sldMkLst>
          <pc:docMk/>
          <pc:sldMk cId="771656752" sldId="319"/>
        </pc:sldMkLst>
        <pc:spChg chg="mod">
          <ac:chgData name="Marianne Sørtømme" userId="8baa51fa-b91e-4f5d-883e-03d5275d3644" providerId="ADAL" clId="{1EE64148-8D7F-4009-9276-801B81619627}" dt="2022-12-07T09:55:50.632" v="429" actId="20577"/>
          <ac:spMkLst>
            <pc:docMk/>
            <pc:sldMk cId="771656752" sldId="319"/>
            <ac:spMk id="3" creationId="{9E825B19-0DB4-454D-9FB4-D60CFA790C1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D1B6-B4E3-430D-A704-3D96A1EC6CCB}" type="datetimeFigureOut">
              <a:rPr lang="nb-NO" smtClean="0"/>
              <a:t>07.12.2022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19200"/>
            <a:ext cx="5853112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6750" y="4694238"/>
            <a:ext cx="5335588" cy="3840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8250" y="926465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97929-87CE-4E1B-816A-DA916737A2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906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Til bruk i AMU, samarbeidsmøte med tillitsvalgte og i toppledergruppen.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97929-87CE-4E1B-816A-DA916737A2E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3805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97929-87CE-4E1B-816A-DA916737A2E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2934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Ledere er i det daglige arbeidsgiverrepresentant.</a:t>
            </a:r>
          </a:p>
          <a:p>
            <a:endParaRPr lang="nb-NO"/>
          </a:p>
          <a:p>
            <a:r>
              <a:rPr lang="nb-NO"/>
              <a:t>HRs rolle er ikke formalisert i lov- eller avtaleverk, men en praktisk løsning.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fld id="{8B23B0E9-98D9-A04D-AF6B-E5FA66EF2D4F}" type="datetime1">
              <a:rPr lang="nb-NO" smtClean="0"/>
              <a:t>07.12.2022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622FB-343F-3A4F-848E-AB9F407A3C84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opptekst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nb-NO" sz="1100"/>
          </a:p>
        </p:txBody>
      </p:sp>
    </p:spTree>
    <p:extLst>
      <p:ext uri="{BB962C8B-B14F-4D97-AF65-F5344CB8AC3E}">
        <p14:creationId xmlns:p14="http://schemas.microsoft.com/office/powerpoint/2010/main" val="1490288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97929-87CE-4E1B-816A-DA916737A2EE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6752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For at arbeidsmiljøet skal forbedres, må det inn i styringen. Her vil leder for ledere ha et spesielt ansvar.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97929-87CE-4E1B-816A-DA916737A2EE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93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Lysbilder om mobbing inngår også i presentasjon som leder har med sine medarbeidere.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97929-87CE-4E1B-816A-DA916737A2EE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185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DOMSTOLENE:</a:t>
            </a:r>
            <a:r>
              <a:rPr lang="nb-NO" alt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 Det kan oppleves ydmykende og krenkende ikke å få lønnsforhøyelse, bli pålagt visse type oppgaver, å bli korrigert, osv. Det er ikke nødvendigvis utilbørlig adferd, trakassering eller mobbing. Se mer i: </a:t>
            </a:r>
          </a:p>
          <a:p>
            <a:r>
              <a:rPr lang="nb-NO" altLang="nb-NO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Rt</a:t>
            </a:r>
            <a:r>
              <a:rPr lang="nb-NO" alt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 1997 side 786 </a:t>
            </a:r>
            <a:r>
              <a:rPr lang="nb-NO" altLang="nb-NO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Falkendommen</a:t>
            </a:r>
            <a:r>
              <a:rPr lang="nb-NO" altLang="nb-NO" sz="2400" i="1" dirty="0">
                <a:latin typeface="Calibri" panose="020F0502020204030204" pitchFamily="34" charset="0"/>
                <a:cs typeface="Calibri" panose="020F0502020204030204" pitchFamily="34" charset="0"/>
              </a:rPr>
              <a:t> – objektivt erstatningsansvar som følge av mobbing og psykiske skader</a:t>
            </a:r>
          </a:p>
          <a:p>
            <a:r>
              <a:rPr lang="nb-NO" altLang="nb-NO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Rt</a:t>
            </a:r>
            <a:r>
              <a:rPr lang="nb-NO" altLang="nb-NO" sz="2400" i="1" dirty="0">
                <a:latin typeface="Calibri" panose="020F0502020204030204" pitchFamily="34" charset="0"/>
                <a:cs typeface="Calibri" panose="020F0502020204030204" pitchFamily="34" charset="0"/>
              </a:rPr>
              <a:t> 2004 side 1844 Neradommen – forholdet mellom arbeidsgivers styringsrett og arbeidstakers subjektive opplevelse</a:t>
            </a:r>
          </a:p>
          <a:p>
            <a:endParaRPr lang="nb-NO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2400" i="0" u="sng" dirty="0">
                <a:latin typeface="Calibri" panose="020F0502020204030204" pitchFamily="34" charset="0"/>
                <a:cs typeface="Calibri" panose="020F0502020204030204" pitchFamily="34" charset="0"/>
              </a:rPr>
              <a:t>ARBEIDSTILSYNET </a:t>
            </a:r>
            <a:r>
              <a:rPr lang="nb-NO" sz="2400" i="0" u="sng">
                <a:latin typeface="Calibri" panose="020F0502020204030204" pitchFamily="34" charset="0"/>
                <a:cs typeface="Calibri" panose="020F0502020204030204" pitchFamily="34" charset="0"/>
              </a:rPr>
              <a:t>om trakassering:</a:t>
            </a:r>
            <a:r>
              <a:rPr lang="nb-NO" sz="2400" i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800" dirty="0">
                <a:latin typeface="Calibri" panose="020F0502020204030204" pitchFamily="34" charset="0"/>
                <a:cs typeface="Calibri" panose="020F0502020204030204" pitchFamily="34" charset="0"/>
              </a:rPr>
              <a:t>Dette kan for eksempel være uønsket seksuell oppmerksomhet, plaging, utfrysing eller sårende fleiping og erting.</a:t>
            </a:r>
            <a:endParaRPr lang="nb-NO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Tilsvarer likestillings- og diskrimineringsloven § 13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F4EA27-3314-4BAA-9B3D-69C700104AA7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6515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Jo flere tilleggsmoduler som velges, jo lenger tid å svare og jo mer å følge opp.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97929-87CE-4E1B-816A-DA916737A2EE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213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beidstilsynet.no/tema/trakasserin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arbeidstilsynet.no/tema/mobbing/#Kvaermobbing?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beidstilsynet.no/hms/roller-i-hms-arbeidet/arbeidsmiljoutvalg-amu/#Arbeidsmilj&#248;utvalgetsoppgaverogmyndighe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Sentrale</a:t>
            </a:r>
            <a:r>
              <a:rPr lang="en-US" dirty="0"/>
              <a:t> </a:t>
            </a:r>
            <a:r>
              <a:rPr lang="en-US"/>
              <a:t>arbeidsmiljøaktører</a:t>
            </a:r>
            <a:r>
              <a:rPr lang="en-US" dirty="0"/>
              <a:t> setter MUST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agendaen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Forberedelser</a:t>
            </a:r>
            <a:r>
              <a:rPr lang="en-US" sz="3200" dirty="0"/>
              <a:t> </a:t>
            </a:r>
          </a:p>
          <a:p>
            <a:r>
              <a:rPr lang="en-US" sz="3200" dirty="0"/>
              <a:t>AMU/ </a:t>
            </a:r>
            <a:r>
              <a:rPr lang="en-US" sz="3200" dirty="0" err="1"/>
              <a:t>Partene</a:t>
            </a:r>
            <a:r>
              <a:rPr lang="en-US" sz="3200" dirty="0"/>
              <a:t>/ </a:t>
            </a:r>
            <a:r>
              <a:rPr lang="en-US" sz="3200" dirty="0" err="1"/>
              <a:t>Toppledergruppen</a:t>
            </a:r>
            <a:endParaRPr lang="en-US" sz="3200" dirty="0"/>
          </a:p>
          <a:p>
            <a:r>
              <a:rPr lang="en-US" dirty="0"/>
              <a:t>Dato</a:t>
            </a: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7FAC22CB-F784-40DF-ADF8-EB3D354A0C16}"/>
              </a:ext>
            </a:extLst>
          </p:cNvPr>
          <p:cNvCxnSpPr/>
          <p:nvPr/>
        </p:nvCxnSpPr>
        <p:spPr>
          <a:xfrm flipV="1">
            <a:off x="781050" y="929511"/>
            <a:ext cx="9817100" cy="43815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Sylinder 5">
            <a:extLst>
              <a:ext uri="{FF2B5EF4-FFF2-40B4-BE49-F238E27FC236}">
                <a16:creationId xmlns:a16="http://schemas.microsoft.com/office/drawing/2014/main" id="{27F69775-FBAD-49AB-AF49-A205886E713C}"/>
              </a:ext>
            </a:extLst>
          </p:cNvPr>
          <p:cNvSpPr txBox="1"/>
          <p:nvPr/>
        </p:nvSpPr>
        <p:spPr>
          <a:xfrm>
            <a:off x="133350" y="3775402"/>
            <a:ext cx="292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/>
              <a:t>Uheldig opptreden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B0CC60DB-7EA2-421A-826E-140D30F8E96B}"/>
              </a:ext>
            </a:extLst>
          </p:cNvPr>
          <p:cNvSpPr txBox="1"/>
          <p:nvPr/>
        </p:nvSpPr>
        <p:spPr>
          <a:xfrm>
            <a:off x="1943100" y="2697898"/>
            <a:ext cx="314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/>
              <a:t>Utilbørlig opptreden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04A18C2A-3C1F-435E-ACD8-E73099F757AE}"/>
              </a:ext>
            </a:extLst>
          </p:cNvPr>
          <p:cNvSpPr txBox="1"/>
          <p:nvPr/>
        </p:nvSpPr>
        <p:spPr>
          <a:xfrm>
            <a:off x="5092700" y="1689100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/>
              <a:t>Trakassering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465E094-0962-4FA8-89CD-8F36D63EA765}"/>
              </a:ext>
            </a:extLst>
          </p:cNvPr>
          <p:cNvSpPr txBox="1"/>
          <p:nvPr/>
        </p:nvSpPr>
        <p:spPr>
          <a:xfrm>
            <a:off x="7874000" y="876300"/>
            <a:ext cx="193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/>
              <a:t>Mobbing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F9BE5978-DFE4-4617-AA7B-24CE4DADFEAB}"/>
              </a:ext>
            </a:extLst>
          </p:cNvPr>
          <p:cNvSpPr txBox="1"/>
          <p:nvPr/>
        </p:nvSpPr>
        <p:spPr>
          <a:xfrm>
            <a:off x="1593850" y="4916954"/>
            <a:ext cx="52133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/>
              <a:t>Domstolene: </a:t>
            </a:r>
            <a:r>
              <a:rPr lang="nb-NO" altLang="nb-NO" sz="2200">
                <a:latin typeface="Calibri" panose="020F0502020204030204" pitchFamily="34" charset="0"/>
                <a:cs typeface="Calibri" panose="020F0502020204030204" pitchFamily="34" charset="0"/>
              </a:rPr>
              <a:t>En forskjell på hva som </a:t>
            </a:r>
            <a:r>
              <a:rPr lang="nb-NO" altLang="nb-NO" sz="2200" u="sng">
                <a:latin typeface="Calibri" panose="020F0502020204030204" pitchFamily="34" charset="0"/>
                <a:cs typeface="Calibri" panose="020F0502020204030204" pitchFamily="34" charset="0"/>
              </a:rPr>
              <a:t>subjektivt</a:t>
            </a:r>
            <a:r>
              <a:rPr lang="nb-NO" altLang="nb-NO" sz="2200">
                <a:latin typeface="Calibri" panose="020F0502020204030204" pitchFamily="34" charset="0"/>
                <a:cs typeface="Calibri" panose="020F0502020204030204" pitchFamily="34" charset="0"/>
              </a:rPr>
              <a:t> oppleves som krenkende, men som </a:t>
            </a:r>
            <a:r>
              <a:rPr lang="nb-NO" altLang="nb-NO" sz="2200" u="sng">
                <a:latin typeface="Calibri" panose="020F0502020204030204" pitchFamily="34" charset="0"/>
                <a:cs typeface="Calibri" panose="020F0502020204030204" pitchFamily="34" charset="0"/>
              </a:rPr>
              <a:t>objektivt</a:t>
            </a:r>
            <a:r>
              <a:rPr lang="nb-NO" altLang="nb-NO" sz="2200">
                <a:latin typeface="Calibri" panose="020F0502020204030204" pitchFamily="34" charset="0"/>
                <a:cs typeface="Calibri" panose="020F0502020204030204" pitchFamily="34" charset="0"/>
              </a:rPr>
              <a:t> anses som saklig, rettmessig eller påregnelig i arbeidslivet </a:t>
            </a:r>
            <a:r>
              <a:rPr lang="nb-NO" sz="2200"/>
              <a:t> (se notater)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F9BFEF43-19F0-48A5-AF59-25004B38C845}"/>
              </a:ext>
            </a:extLst>
          </p:cNvPr>
          <p:cNvSpPr txBox="1"/>
          <p:nvPr/>
        </p:nvSpPr>
        <p:spPr>
          <a:xfrm>
            <a:off x="6108700" y="2846327"/>
            <a:ext cx="5664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>
                <a:latin typeface="Calibri" panose="020F0502020204030204" pitchFamily="34" charset="0"/>
                <a:cs typeface="Calibri" panose="020F0502020204030204" pitchFamily="34" charset="0"/>
              </a:rPr>
              <a:t>Trakassering når</a:t>
            </a:r>
            <a:r>
              <a:rPr lang="nb-NO" sz="22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200">
                <a:latin typeface="Calibri" panose="020F0502020204030204" pitchFamily="34" charset="0"/>
                <a:cs typeface="Calibri" panose="020F0502020204030204" pitchFamily="34" charset="0"/>
              </a:rPr>
              <a:t>en person blir utsatt for uønskede negative handlinger, unnlatelser eller ytringer som virker eller har til formål å virke krenkende, skremmende, fiendtlige, nedverdigende eller ydmykende. </a:t>
            </a:r>
            <a:r>
              <a:rPr lang="nb-NO" sz="2200">
                <a:hlinkClick r:id="rId3"/>
              </a:rPr>
              <a:t>Trakassering (arbeidstilsynet.no)</a:t>
            </a:r>
            <a:endParaRPr lang="nb-NO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A4A42C05-73FB-4DBB-9243-E7E57F063D93}"/>
              </a:ext>
            </a:extLst>
          </p:cNvPr>
          <p:cNvSpPr txBox="1"/>
          <p:nvPr/>
        </p:nvSpPr>
        <p:spPr>
          <a:xfrm>
            <a:off x="479425" y="418545"/>
            <a:ext cx="60769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/>
              <a:t>Arbeidsmiljøloven § 4-3, 3:</a:t>
            </a:r>
            <a:r>
              <a:rPr lang="nb-NO" sz="2400" dirty="0"/>
              <a:t> Arbeidstaker skal ikke utsettes for trakassering eller annen utilbørlig opptreden</a:t>
            </a:r>
          </a:p>
          <a:p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A5C37E41-7812-4A05-ADF8-53B7770B3D95}"/>
              </a:ext>
            </a:extLst>
          </p:cNvPr>
          <p:cNvSpPr txBox="1"/>
          <p:nvPr/>
        </p:nvSpPr>
        <p:spPr>
          <a:xfrm>
            <a:off x="9131300" y="1546989"/>
            <a:ext cx="3060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b="0" i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Mobbing er  systematisk. </a:t>
            </a:r>
            <a:r>
              <a:rPr lang="nb-NO" sz="2200" b="0" i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Hva er mobbing (Arbeidstilsynet.no)</a:t>
            </a:r>
            <a:endParaRPr lang="nb-NO" sz="2200" b="0" i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403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16EF92DD-B299-484E-8CE2-F310E7DED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Hva er ikke mobbing?</a:t>
            </a:r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162E258F-6A66-4C6A-B33B-07330E7B1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200"/>
              <a:t>Arbeidsgiver bruker sin styringsrett</a:t>
            </a:r>
          </a:p>
          <a:p>
            <a:r>
              <a:rPr lang="nb-NO" sz="3200"/>
              <a:t>Misnøye med eget arbeidsforhold</a:t>
            </a:r>
          </a:p>
          <a:p>
            <a:r>
              <a:rPr lang="nb-NO" sz="3200"/>
              <a:t>Arbeidsgiver følger opp: </a:t>
            </a:r>
          </a:p>
          <a:p>
            <a:pPr lvl="1"/>
            <a:r>
              <a:rPr lang="nb-NO" sz="2800"/>
              <a:t>sykefravær, </a:t>
            </a:r>
          </a:p>
          <a:p>
            <a:pPr lvl="1"/>
            <a:r>
              <a:rPr lang="nb-NO" sz="2800"/>
              <a:t>mangelfull levering </a:t>
            </a:r>
          </a:p>
          <a:p>
            <a:pPr lvl="1"/>
            <a:r>
              <a:rPr lang="nb-NO" sz="2800"/>
              <a:t>uønsket atferd</a:t>
            </a:r>
          </a:p>
        </p:txBody>
      </p:sp>
    </p:spTree>
    <p:extLst>
      <p:ext uri="{BB962C8B-B14F-4D97-AF65-F5344CB8AC3E}">
        <p14:creationId xmlns:p14="http://schemas.microsoft.com/office/powerpoint/2010/main" val="4294252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16D8E4-75A6-48A2-AF94-C6BD53CB4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100" i="1" dirty="0"/>
              <a:t>Info som gis alle ansatte i deres forberedelsesmøte med leder: </a:t>
            </a:r>
            <a:r>
              <a:rPr lang="nb-NO" dirty="0"/>
              <a:t>Dersom du opplever mobbing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DA7F165-DC79-4ADA-8EF6-9B28C9AEB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/>
              <a:t>Det å svare i MUST at man har opplevd mobbing, er </a:t>
            </a:r>
            <a:r>
              <a:rPr lang="nb-NO" u="sng"/>
              <a:t>IKKE</a:t>
            </a:r>
            <a:r>
              <a:rPr lang="nb-NO"/>
              <a:t> å melde fra. </a:t>
            </a:r>
          </a:p>
          <a:p>
            <a:r>
              <a:rPr lang="nb-NO"/>
              <a:t>Dersom du opplever utilbørlige forhold som for eksempel mobbing, har du rett og plikt til å melde fra. </a:t>
            </a:r>
          </a:p>
          <a:p>
            <a:r>
              <a:rPr lang="nb-NO"/>
              <a:t>En av følgende kanaler vil gjøre det mulig for arbeidsgiver å ta tak i det:</a:t>
            </a:r>
          </a:p>
          <a:p>
            <a:pPr lvl="1"/>
            <a:r>
              <a:rPr lang="nb-NO"/>
              <a:t>Egen leder eller leders leder</a:t>
            </a:r>
          </a:p>
          <a:p>
            <a:pPr lvl="1"/>
            <a:r>
              <a:rPr lang="nb-NO"/>
              <a:t>Tillitsvalgt</a:t>
            </a:r>
          </a:p>
          <a:p>
            <a:pPr lvl="1"/>
            <a:r>
              <a:rPr lang="nb-NO"/>
              <a:t>Verneombud</a:t>
            </a:r>
          </a:p>
          <a:p>
            <a:pPr lvl="1"/>
            <a:r>
              <a:rPr lang="nb-NO"/>
              <a:t>HR</a:t>
            </a:r>
          </a:p>
          <a:p>
            <a:pPr lvl="1"/>
            <a:r>
              <a:rPr lang="nb-NO">
                <a:highlight>
                  <a:srgbClr val="FFFF00"/>
                </a:highlight>
              </a:rPr>
              <a:t>…</a:t>
            </a:r>
          </a:p>
          <a:p>
            <a:r>
              <a:rPr lang="nb-NO"/>
              <a:t>Arbeidsgiver vil følge det opp gjennom følgende prosedyrer: </a:t>
            </a:r>
            <a:r>
              <a:rPr lang="nb-NO">
                <a:highlight>
                  <a:srgbClr val="FFFF00"/>
                </a:highlight>
              </a:rPr>
              <a:t>….</a:t>
            </a:r>
            <a:r>
              <a:rPr lang="nb-NO"/>
              <a:t> </a:t>
            </a:r>
          </a:p>
          <a:p>
            <a:pPr lvl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3541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B491F2AA-39BF-4D20-A36C-91FA3217C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39408"/>
            <a:ext cx="10515600" cy="2593397"/>
          </a:xfrm>
        </p:spPr>
        <p:txBody>
          <a:bodyPr/>
          <a:lstStyle/>
          <a:p>
            <a:r>
              <a:rPr lang="nb-NO" sz="3600" dirty="0"/>
              <a:t>Vi drøfter: </a:t>
            </a:r>
            <a:br>
              <a:rPr lang="nb-NO" sz="3600" dirty="0"/>
            </a:br>
            <a:r>
              <a:rPr lang="nb-NO" dirty="0"/>
              <a:t>Hvordan bruker vi MUST best for å få ønsket effekt?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ADE1D25-17F8-42BA-8FDE-1DAD6D9B43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171905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6979591B-8AF6-4395-B61A-8D764D7FF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Ønsket effekt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8ED9590-984D-47A8-B6D0-043CFAFF9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Da vi besluttet å bruke MUST var det med ønske om følgende effekt:</a:t>
            </a:r>
          </a:p>
          <a:p>
            <a:r>
              <a:rPr lang="nb-NO" dirty="0">
                <a:highlight>
                  <a:srgbClr val="FFFF00"/>
                </a:highlight>
              </a:rPr>
              <a:t>….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 Hvilken kunnskap ønsker vi ut av </a:t>
            </a:r>
            <a:r>
              <a:rPr lang="nb-NO" dirty="0" err="1"/>
              <a:t>tilleggstemal</a:t>
            </a:r>
            <a:r>
              <a:rPr lang="nb-NO" dirty="0"/>
              <a:t>(er)? (Drøfting neste side)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62615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C6B758-101F-4A96-9602-5E8D89DA1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Valg av tilleggstema(er)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6A9291-C3FD-4797-8CDF-6C3153B36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/>
              <a:t>MUST har en hovedstamme på rundt 70 spørsmål. Tilleggsmodul(er) kan velges. Alternativene er: 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nb-NO" sz="2000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Organisasjonsendring</a:t>
            </a:r>
            <a:r>
              <a:rPr lang="nb-NO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med temaene: Konsekvenser for den individuelle arbeidstaker, endringsevne, involvering og rykter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nb-NO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Brukernære virksomheter </a:t>
            </a: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med temaene: Emosjonelt arbeid, netthets, vold og trusler, uønsket seksuell oppmerksomhet 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Ledelse </a:t>
            </a: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med temaene: støtte fra nærmeste leder og bemyndigende ledelse</a:t>
            </a:r>
            <a:endParaRPr lang="nb-NO" sz="2000" b="1" i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Kontorløsning</a:t>
            </a: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med temaene: Psykologiske og fysiske faktorer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nb-NO" sz="2000" b="1" i="1" dirty="0">
                <a:latin typeface="Calibri" panose="020F0502020204030204" pitchFamily="34" charset="0"/>
                <a:ea typeface="Calibri" panose="020F0502020204030204" pitchFamily="34" charset="0"/>
              </a:rPr>
              <a:t>Selvvurdert arbeidsprestasjon </a:t>
            </a: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med temaene: oppgaveutførelse og kontekstuell prestasjon, 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nb-NO" sz="2000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Fremtidens arbeidsmiljø </a:t>
            </a: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med temaene: </a:t>
            </a:r>
            <a:r>
              <a:rPr lang="nb-NO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digitale stressfaktorer, utvidet jobbtilgjengelighet, avbrytelser og økte krav.</a:t>
            </a:r>
            <a:endParaRPr lang="nb-NO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nb-NO" sz="2000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Opplæring/kompetanseutvikling </a:t>
            </a: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med temaene: Uformell læring, selvregulert læring og utvikling, tilrettelegging for læring, </a:t>
            </a:r>
          </a:p>
        </p:txBody>
      </p:sp>
    </p:spTree>
    <p:extLst>
      <p:ext uri="{BB962C8B-B14F-4D97-AF65-F5344CB8AC3E}">
        <p14:creationId xmlns:p14="http://schemas.microsoft.com/office/powerpoint/2010/main" val="297020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05CA65-0288-481B-BFC8-FE8FC88E8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Diskusjon: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825B19-0DB4-454D-9FB4-D60CFA790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Hvilke tilleggstemaer kan være strategisk viktig for virksomheten nå gitt slik dere kjenner situasjonen?</a:t>
            </a:r>
          </a:p>
          <a:p>
            <a:endParaRPr lang="nb-NO" dirty="0"/>
          </a:p>
          <a:p>
            <a:r>
              <a:rPr lang="nb-NO" dirty="0"/>
              <a:t>Hvilke tilleggstemaer kan være viktig for at medarbeiderne vil oppleve å få svare på spørsmål som er viktige for dem?</a:t>
            </a:r>
          </a:p>
          <a:p>
            <a:endParaRPr lang="nb-NO" dirty="0"/>
          </a:p>
          <a:p>
            <a:r>
              <a:rPr lang="nb-NO" dirty="0"/>
              <a:t>Andre momenter?</a:t>
            </a:r>
          </a:p>
          <a:p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 Vår anbefaling/beslutning er….</a:t>
            </a:r>
          </a:p>
        </p:txBody>
      </p:sp>
    </p:spTree>
    <p:extLst>
      <p:ext uri="{BB962C8B-B14F-4D97-AF65-F5344CB8AC3E}">
        <p14:creationId xmlns:p14="http://schemas.microsoft.com/office/powerpoint/2010/main" val="771656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2145B8-781F-4A8B-AD28-50D3B3A4F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Rapporter lages ut fra antall besvarelser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C6E995E-2050-47CA-9F57-EC513E211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hele virksomheten inkluderes: </a:t>
            </a:r>
          </a:p>
          <a:p>
            <a:pPr lvl="1"/>
            <a:r>
              <a:rPr lang="nb-NO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Prosentandel </a:t>
            </a:r>
            <a:r>
              <a:rPr lang="nb-NO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 </a:t>
            </a: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fordeling av svarkategoriene og gjennomsnittstall</a:t>
            </a:r>
          </a:p>
          <a:p>
            <a:pPr lvl="1"/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Resultater for trakassering</a:t>
            </a:r>
          </a:p>
          <a:p>
            <a:pPr lvl="1"/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Sammenhenger mellom utvalgte arbeidsfaktorer</a:t>
            </a:r>
          </a:p>
          <a:p>
            <a:pPr lvl="1"/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dirty="0"/>
              <a:t>Øvrige rapporter ut fra antall besvarelser: </a:t>
            </a:r>
          </a:p>
          <a:p>
            <a:pPr lvl="1"/>
            <a:r>
              <a:rPr lang="nb-N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Flere enn 10 besvarelser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prosentandel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 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fordeling av svarkategoriene og gjennomsnittstall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nb-N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Færre enn 10 besvarelser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gjennomsnittstall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nb-N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Færre enn 6 besvarelser: 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ingen rapport</a:t>
            </a:r>
          </a:p>
        </p:txBody>
      </p:sp>
    </p:spTree>
    <p:extLst>
      <p:ext uri="{BB962C8B-B14F-4D97-AF65-F5344CB8AC3E}">
        <p14:creationId xmlns:p14="http://schemas.microsoft.com/office/powerpoint/2010/main" val="887909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53EF4B-101A-4E4B-95A9-02567BF68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Drøfte hvis små enheter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8B8AC29-3371-4AEA-BEF8-E9FC4EF3C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Vi legger selv inn vår organisasjonsstruktur som gir grunnlag for rapportering.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Hvilke tanker gjør vi oss om oppfølgingen ut fra størrelser på våre enheter og påfølgende prognose for rapporter fra MUST?</a:t>
            </a:r>
          </a:p>
          <a:p>
            <a:r>
              <a:rPr lang="nb-NO" dirty="0"/>
              <a:t>Hvilke forventinger har vi til ledere som ikke får en rapport på sin enhet?</a:t>
            </a:r>
          </a:p>
        </p:txBody>
      </p:sp>
    </p:spTree>
    <p:extLst>
      <p:ext uri="{BB962C8B-B14F-4D97-AF65-F5344CB8AC3E}">
        <p14:creationId xmlns:p14="http://schemas.microsoft.com/office/powerpoint/2010/main" val="1038543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EC2C08-6CEE-4B63-ACFB-2E3F836C8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Diskusjon: Oppfølgingsberedskap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549B5AB-E0E1-412C-9634-EE49F06B3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MUST setter søkelys på vårt organisatoriske og strukturelle arbeid, og gir ikke kunnskap på individnivå. Ansvaret er også for den enkelte. </a:t>
            </a:r>
          </a:p>
          <a:p>
            <a:pPr marL="0" indent="0">
              <a:buNone/>
            </a:pPr>
            <a:r>
              <a:rPr lang="nb-NO" dirty="0"/>
              <a:t>Virksomheten kan få funn om uønsket atferd som for eksempel mobbing og uønsket seksuell oppmerksomhet. </a:t>
            </a:r>
          </a:p>
          <a:p>
            <a:r>
              <a:rPr lang="nb-NO" dirty="0"/>
              <a:t>Har vi prosedyrer for å håndtere varsling av kritikkverdige forhold, påstander om mobbing eller uønsket seksuell oppmerksomhet, konflikter og samarbeidsforhold? Avvikshåndtering?</a:t>
            </a:r>
          </a:p>
          <a:p>
            <a:r>
              <a:rPr lang="nb-NO" dirty="0"/>
              <a:t>Er de formidlet til de ansatte?</a:t>
            </a:r>
          </a:p>
          <a:p>
            <a:pPr marL="0" indent="0">
              <a:buNone/>
            </a:pPr>
            <a:endParaRPr lang="nb-NO" dirty="0">
              <a:highlight>
                <a:srgbClr val="FFFF00"/>
              </a:highlight>
            </a:endParaRPr>
          </a:p>
          <a:p>
            <a:r>
              <a:rPr lang="nb-NO" dirty="0"/>
              <a:t>Hvilken beredskap bør vi ha?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04088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B3C83A-6F71-405D-80A9-CEEF98C0B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88E64C-925A-4C47-A8E1-A9E300F6C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Arbeidsmiljø, aktører og ansvar i virksomheten </a:t>
            </a:r>
          </a:p>
          <a:p>
            <a:r>
              <a:rPr lang="nb-NO" dirty="0"/>
              <a:t>Spesielt om temaet mobbing</a:t>
            </a:r>
          </a:p>
          <a:p>
            <a:r>
              <a:rPr lang="nb-NO" dirty="0"/>
              <a:t>Vi drøfter: hvordan bruker vi MUST for å få best effekt?</a:t>
            </a:r>
          </a:p>
          <a:p>
            <a:pPr lvl="1"/>
            <a:r>
              <a:rPr lang="nb-NO" dirty="0"/>
              <a:t>Hva lærte vi ved forrige medarbeiderundersøkelse</a:t>
            </a:r>
          </a:p>
          <a:p>
            <a:pPr lvl="1"/>
            <a:r>
              <a:rPr lang="nb-NO" dirty="0"/>
              <a:t>Hvilke(n) tilleggstema(er) vil vi velge sett mot ønsket effekt? </a:t>
            </a:r>
          </a:p>
          <a:p>
            <a:pPr lvl="1"/>
            <a:r>
              <a:rPr lang="nb-NO" dirty="0"/>
              <a:t>Hvilket tidspunkt egner seg for gjennomføring av MUST hos oss?</a:t>
            </a:r>
          </a:p>
          <a:p>
            <a:pPr lvl="1"/>
            <a:r>
              <a:rPr lang="nb-NO" dirty="0"/>
              <a:t>Hvilken beredskap bør vi ha på resultats-oppfølging?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36585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C6B758-101F-4A96-9602-5E8D89DA1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Diskusjon: Gjennomføringstidspunkt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6A9291-C3FD-4797-8CDF-6C3153B36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Det må settes av tid til oppfølging av MUST kort etter at den er gjennomført. For å sikre lederes oppmerksomhet, bør det unngås sammenfall med blant annet budsjettarbeid, medarbeidersamtaler, lønnsforhandlinger, osv.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Hva kan være et tidspunkt for gjennomføring og oppfølging av MUST hos oss?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1793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B28C04-3F12-47A3-969C-BD0AC1C8C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/>
              <a:t>Takk for praten!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261EC32-5BC2-4C49-B364-09B16C4DD3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9298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0EC027-7678-45C9-B055-38E7BE475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Fullt forsvarlig arbeidsmiljø</a:t>
            </a:r>
            <a:endParaRPr lang="nb-NO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943FFC-F334-442E-A488-32138FA34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arbeidsgivere har plikt til å sikre et fullt forsvarlig arbeidsmiljø.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b-NO" dirty="0"/>
              <a:t>Kunnskap om forhold som ikke er i henhold til lovverket, utløser handlingsplikt både på organisatorisk og individuelt nivå. </a:t>
            </a:r>
          </a:p>
        </p:txBody>
      </p:sp>
    </p:spTree>
    <p:extLst>
      <p:ext uri="{BB962C8B-B14F-4D97-AF65-F5344CB8AC3E}">
        <p14:creationId xmlns:p14="http://schemas.microsoft.com/office/powerpoint/2010/main" val="2810211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ndepunkt 1">
            <a:extLst>
              <a:ext uri="{FF2B5EF4-FFF2-40B4-BE49-F238E27FC236}">
                <a16:creationId xmlns:a16="http://schemas.microsoft.com/office/drawing/2014/main" id="{B49B4CD2-99E4-47F2-A7F0-7DE6CEBCE5DA}"/>
              </a:ext>
            </a:extLst>
          </p:cNvPr>
          <p:cNvSpPr/>
          <p:nvPr/>
        </p:nvSpPr>
        <p:spPr>
          <a:xfrm>
            <a:off x="2642161" y="196315"/>
            <a:ext cx="6907678" cy="6629400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2000" b="1" err="1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E3635727-D057-4FA0-B0A1-5BBD39D6025E}"/>
              </a:ext>
            </a:extLst>
          </p:cNvPr>
          <p:cNvSpPr txBox="1"/>
          <p:nvPr/>
        </p:nvSpPr>
        <p:spPr>
          <a:xfrm>
            <a:off x="4263979" y="833479"/>
            <a:ext cx="1786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Arbeidsmiljø-utvalg</a:t>
            </a:r>
          </a:p>
        </p:txBody>
      </p:sp>
      <p:sp>
        <p:nvSpPr>
          <p:cNvPr id="16" name="Bindepunkt 15">
            <a:extLst>
              <a:ext uri="{FF2B5EF4-FFF2-40B4-BE49-F238E27FC236}">
                <a16:creationId xmlns:a16="http://schemas.microsoft.com/office/drawing/2014/main" id="{4D0D951C-88D3-4A13-BFC7-399F720E264A}"/>
              </a:ext>
            </a:extLst>
          </p:cNvPr>
          <p:cNvSpPr/>
          <p:nvPr/>
        </p:nvSpPr>
        <p:spPr>
          <a:xfrm>
            <a:off x="4659913" y="1958804"/>
            <a:ext cx="2911193" cy="2946399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2000" b="1" err="1"/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880F38F8-6195-4841-9C02-F822D58E679E}"/>
              </a:ext>
            </a:extLst>
          </p:cNvPr>
          <p:cNvSpPr txBox="1"/>
          <p:nvPr/>
        </p:nvSpPr>
        <p:spPr>
          <a:xfrm>
            <a:off x="4945527" y="2985944"/>
            <a:ext cx="2166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b="1">
                <a:solidFill>
                  <a:schemeClr val="bg1"/>
                </a:solidFill>
              </a:rPr>
              <a:t>Arbeids-miljø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DF232D42-2BC2-4593-A6F6-916432C7C3E0}"/>
              </a:ext>
            </a:extLst>
          </p:cNvPr>
          <p:cNvSpPr txBox="1"/>
          <p:nvPr/>
        </p:nvSpPr>
        <p:spPr>
          <a:xfrm>
            <a:off x="6214521" y="803776"/>
            <a:ext cx="1816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Virksomhets-leder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3B281AB3-EA00-4963-BEC8-8920AD72D8D2}"/>
              </a:ext>
            </a:extLst>
          </p:cNvPr>
          <p:cNvSpPr txBox="1"/>
          <p:nvPr/>
        </p:nvSpPr>
        <p:spPr>
          <a:xfrm>
            <a:off x="3163613" y="3805044"/>
            <a:ext cx="1353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Tillits-valgte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8A1C53BD-C1AE-451E-9B08-C1FCB7669842}"/>
              </a:ext>
            </a:extLst>
          </p:cNvPr>
          <p:cNvSpPr txBox="1"/>
          <p:nvPr/>
        </p:nvSpPr>
        <p:spPr>
          <a:xfrm>
            <a:off x="6430900" y="5330083"/>
            <a:ext cx="831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HR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30090051-E1D9-45AF-8F6A-15CBB125CCD2}"/>
              </a:ext>
            </a:extLst>
          </p:cNvPr>
          <p:cNvSpPr txBox="1"/>
          <p:nvPr/>
        </p:nvSpPr>
        <p:spPr>
          <a:xfrm>
            <a:off x="7430386" y="3902058"/>
            <a:ext cx="1998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Leder for medarbeidere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522B8738-5D9D-4C14-9983-7126F664CD1D}"/>
              </a:ext>
            </a:extLst>
          </p:cNvPr>
          <p:cNvSpPr txBox="1"/>
          <p:nvPr/>
        </p:nvSpPr>
        <p:spPr>
          <a:xfrm>
            <a:off x="4034499" y="5321823"/>
            <a:ext cx="2087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Medarbeidere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5C8E10F7-8A0B-49F9-8623-1400A6929D84}"/>
              </a:ext>
            </a:extLst>
          </p:cNvPr>
          <p:cNvSpPr txBox="1"/>
          <p:nvPr/>
        </p:nvSpPr>
        <p:spPr>
          <a:xfrm>
            <a:off x="3304450" y="2098991"/>
            <a:ext cx="1116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Verne-ombud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F40B4BAF-4598-43F0-A4A5-396F5BBECB1B}"/>
              </a:ext>
            </a:extLst>
          </p:cNvPr>
          <p:cNvSpPr txBox="1"/>
          <p:nvPr/>
        </p:nvSpPr>
        <p:spPr>
          <a:xfrm>
            <a:off x="7586120" y="2031957"/>
            <a:ext cx="1468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Leder for ledere</a:t>
            </a:r>
          </a:p>
        </p:txBody>
      </p:sp>
      <p:cxnSp>
        <p:nvCxnSpPr>
          <p:cNvPr id="27" name="Rett pilkobling 26">
            <a:extLst>
              <a:ext uri="{FF2B5EF4-FFF2-40B4-BE49-F238E27FC236}">
                <a16:creationId xmlns:a16="http://schemas.microsoft.com/office/drawing/2014/main" id="{8C17BB3C-D837-4CDA-81D1-9DBF8DE3E332}"/>
              </a:ext>
            </a:extLst>
          </p:cNvPr>
          <p:cNvCxnSpPr>
            <a:cxnSpLocks/>
            <a:stCxn id="2" idx="0"/>
          </p:cNvCxnSpPr>
          <p:nvPr/>
        </p:nvCxnSpPr>
        <p:spPr>
          <a:xfrm>
            <a:off x="6096000" y="196315"/>
            <a:ext cx="39021" cy="1701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ett pilkobling 28">
            <a:extLst>
              <a:ext uri="{FF2B5EF4-FFF2-40B4-BE49-F238E27FC236}">
                <a16:creationId xmlns:a16="http://schemas.microsoft.com/office/drawing/2014/main" id="{FF14D13F-FF6F-47F7-9124-2F6C0225E6DA}"/>
              </a:ext>
            </a:extLst>
          </p:cNvPr>
          <p:cNvCxnSpPr>
            <a:cxnSpLocks/>
          </p:cNvCxnSpPr>
          <p:nvPr/>
        </p:nvCxnSpPr>
        <p:spPr>
          <a:xfrm flipH="1">
            <a:off x="7100267" y="1127807"/>
            <a:ext cx="1227881" cy="1297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ett pilkobling 30">
            <a:extLst>
              <a:ext uri="{FF2B5EF4-FFF2-40B4-BE49-F238E27FC236}">
                <a16:creationId xmlns:a16="http://schemas.microsoft.com/office/drawing/2014/main" id="{E942ECA8-3057-4B20-924D-0C3473959BD9}"/>
              </a:ext>
            </a:extLst>
          </p:cNvPr>
          <p:cNvCxnSpPr>
            <a:cxnSpLocks/>
          </p:cNvCxnSpPr>
          <p:nvPr/>
        </p:nvCxnSpPr>
        <p:spPr>
          <a:xfrm flipH="1">
            <a:off x="7586120" y="3536415"/>
            <a:ext cx="1963719" cy="13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ett pilkobling 32">
            <a:extLst>
              <a:ext uri="{FF2B5EF4-FFF2-40B4-BE49-F238E27FC236}">
                <a16:creationId xmlns:a16="http://schemas.microsoft.com/office/drawing/2014/main" id="{E4E0E520-E69E-4008-ACF8-72CCF0F39548}"/>
              </a:ext>
            </a:extLst>
          </p:cNvPr>
          <p:cNvCxnSpPr>
            <a:cxnSpLocks/>
            <a:stCxn id="2" idx="5"/>
          </p:cNvCxnSpPr>
          <p:nvPr/>
        </p:nvCxnSpPr>
        <p:spPr>
          <a:xfrm flipH="1" flipV="1">
            <a:off x="7075392" y="4442875"/>
            <a:ext cx="1462841" cy="1411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Rett pilkobling 34">
            <a:extLst>
              <a:ext uri="{FF2B5EF4-FFF2-40B4-BE49-F238E27FC236}">
                <a16:creationId xmlns:a16="http://schemas.microsoft.com/office/drawing/2014/main" id="{950B2A6C-4AD1-44CE-B30B-264089FFC45D}"/>
              </a:ext>
            </a:extLst>
          </p:cNvPr>
          <p:cNvCxnSpPr>
            <a:cxnSpLocks/>
            <a:stCxn id="2" idx="4"/>
            <a:endCxn id="16" idx="4"/>
          </p:cNvCxnSpPr>
          <p:nvPr/>
        </p:nvCxnSpPr>
        <p:spPr>
          <a:xfrm flipV="1">
            <a:off x="6096000" y="4905203"/>
            <a:ext cx="19510" cy="1920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Rett pilkobling 37">
            <a:extLst>
              <a:ext uri="{FF2B5EF4-FFF2-40B4-BE49-F238E27FC236}">
                <a16:creationId xmlns:a16="http://schemas.microsoft.com/office/drawing/2014/main" id="{70C9F12A-B3EA-4F12-82D3-BB92F8103D23}"/>
              </a:ext>
            </a:extLst>
          </p:cNvPr>
          <p:cNvCxnSpPr>
            <a:cxnSpLocks/>
            <a:stCxn id="2" idx="3"/>
            <a:endCxn id="16" idx="3"/>
          </p:cNvCxnSpPr>
          <p:nvPr/>
        </p:nvCxnSpPr>
        <p:spPr>
          <a:xfrm flipV="1">
            <a:off x="3653767" y="4473713"/>
            <a:ext cx="1432480" cy="1381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Rett pilkobling 39">
            <a:extLst>
              <a:ext uri="{FF2B5EF4-FFF2-40B4-BE49-F238E27FC236}">
                <a16:creationId xmlns:a16="http://schemas.microsoft.com/office/drawing/2014/main" id="{6D887DE3-FDC5-4ECB-BE68-B3F5FB9434F4}"/>
              </a:ext>
            </a:extLst>
          </p:cNvPr>
          <p:cNvCxnSpPr>
            <a:cxnSpLocks/>
            <a:stCxn id="2" idx="2"/>
          </p:cNvCxnSpPr>
          <p:nvPr/>
        </p:nvCxnSpPr>
        <p:spPr>
          <a:xfrm flipV="1">
            <a:off x="2642161" y="3502860"/>
            <a:ext cx="2002738" cy="8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Rett pilkobling 41">
            <a:extLst>
              <a:ext uri="{FF2B5EF4-FFF2-40B4-BE49-F238E27FC236}">
                <a16:creationId xmlns:a16="http://schemas.microsoft.com/office/drawing/2014/main" id="{33B812F0-7A34-4E07-8485-C27436555CBC}"/>
              </a:ext>
            </a:extLst>
          </p:cNvPr>
          <p:cNvCxnSpPr>
            <a:cxnSpLocks/>
            <a:stCxn id="2" idx="1"/>
          </p:cNvCxnSpPr>
          <p:nvPr/>
        </p:nvCxnSpPr>
        <p:spPr>
          <a:xfrm>
            <a:off x="3653767" y="1167168"/>
            <a:ext cx="1313088" cy="1328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TekstSylinder 123">
            <a:extLst>
              <a:ext uri="{FF2B5EF4-FFF2-40B4-BE49-F238E27FC236}">
                <a16:creationId xmlns:a16="http://schemas.microsoft.com/office/drawing/2014/main" id="{94BD54DD-C375-490F-94E8-AAE2AF88F087}"/>
              </a:ext>
            </a:extLst>
          </p:cNvPr>
          <p:cNvSpPr txBox="1"/>
          <p:nvPr/>
        </p:nvSpPr>
        <p:spPr>
          <a:xfrm>
            <a:off x="519098" y="801406"/>
            <a:ext cx="28447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/>
              <a:t>Arbeidsmiljø-aktører i en virksomhet</a:t>
            </a:r>
          </a:p>
        </p:txBody>
      </p:sp>
    </p:spTree>
    <p:extLst>
      <p:ext uri="{BB962C8B-B14F-4D97-AF65-F5344CB8AC3E}">
        <p14:creationId xmlns:p14="http://schemas.microsoft.com/office/powerpoint/2010/main" val="28297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57DDE5-4C5D-4E65-967B-C585FB96E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Ansvar for arbeidsmiljøet (1 av 2)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F9F7B44-7009-4A40-A7CA-775BBE365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Virksomhetsleder er øverste ansvarlig for arbeidsmiljøet. </a:t>
            </a:r>
          </a:p>
          <a:p>
            <a:endParaRPr lang="nb-NO" dirty="0"/>
          </a:p>
          <a:p>
            <a:r>
              <a:rPr lang="nb-NO" dirty="0"/>
              <a:t>Arbeidsmiljøutvalget</a:t>
            </a:r>
            <a:r>
              <a:rPr lang="nb-NO" b="1" dirty="0"/>
              <a:t> </a:t>
            </a:r>
            <a:r>
              <a:rPr lang="nb-NO" dirty="0"/>
              <a:t>skal arbeide for et fullt forsvarlig arbeidsmiljø i virksomheten; delta i planleggingen av verne- og miljøarbeidet i virksomheten, og følge nøye med på utviklingen av arbeidsmiljøet. </a:t>
            </a:r>
            <a:r>
              <a:rPr lang="nb-NO" u="sng" dirty="0">
                <a:hlinkClick r:id="rId2"/>
              </a:rPr>
              <a:t>Arbeidstilsynets nettsider</a:t>
            </a:r>
            <a:r>
              <a:rPr lang="nb-NO" dirty="0"/>
              <a:t>.</a:t>
            </a:r>
          </a:p>
          <a:p>
            <a:endParaRPr lang="nb-NO" dirty="0"/>
          </a:p>
          <a:p>
            <a:r>
              <a:rPr lang="nb-NO" dirty="0"/>
              <a:t>Verneombud har et løpende ansvar for tilsyn og ivareta arbeidstakernes interesser i saker som angår arbeidsmiljøet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650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57DDE5-4C5D-4E65-967B-C585FB96E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Ansvar for arbeidsmiljøet (2 av 2)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F9F7B44-7009-4A40-A7CA-775BBE365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Lederne</a:t>
            </a:r>
            <a:r>
              <a:rPr lang="nb-NO" b="1" dirty="0"/>
              <a:t> </a:t>
            </a:r>
            <a:r>
              <a:rPr lang="nb-NO" dirty="0"/>
              <a:t>er virksomhetens arbeidsgiverrepresentant med et daglig ansvar for oppfølging av arbeidsmiljøet</a:t>
            </a:r>
          </a:p>
          <a:p>
            <a:endParaRPr lang="nb-NO" dirty="0"/>
          </a:p>
          <a:p>
            <a:r>
              <a:rPr lang="nb-NO" dirty="0"/>
              <a:t>Tillitsvalgte omfattes av hovedavtalen i staten. Gjeldende hovedavtale (utløper 31.12.22) har i § 1 som formål å være et redskap for å utvikle blant annet arbeidsmiljøet. </a:t>
            </a:r>
          </a:p>
          <a:p>
            <a:endParaRPr lang="nb-NO" dirty="0"/>
          </a:p>
          <a:p>
            <a:r>
              <a:rPr lang="nb-NO" dirty="0"/>
              <a:t>Medarbeidere har et ansvar for å medvirke til gjennomføring av HMS-tiltak og delta i det organiserte vernearbeidet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7947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651CE69A-5587-4894-836C-ECE492C7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14203"/>
            <a:ext cx="10515600" cy="3327818"/>
          </a:xfrm>
        </p:spPr>
        <p:txBody>
          <a:bodyPr>
            <a:normAutofit/>
          </a:bodyPr>
          <a:lstStyle/>
          <a:p>
            <a:pPr algn="ctr"/>
            <a:r>
              <a:rPr lang="nb-NO" sz="3600" dirty="0">
                <a:latin typeface="+mn-lt"/>
              </a:rPr>
              <a:t>Til MUST er det utarbeidet støttemateriell til : </a:t>
            </a:r>
            <a:br>
              <a:rPr lang="nb-NO" sz="3600" dirty="0">
                <a:latin typeface="+mn-lt"/>
              </a:rPr>
            </a:br>
            <a:br>
              <a:rPr lang="nb-NO" sz="2800" dirty="0">
                <a:latin typeface="+mn-lt"/>
              </a:rPr>
            </a:br>
            <a:r>
              <a:rPr lang="nb-NO" sz="2800" dirty="0">
                <a:latin typeface="+mn-lt"/>
              </a:rPr>
              <a:t>Toppleder og dennes ledergruppe</a:t>
            </a:r>
            <a:br>
              <a:rPr lang="nb-NO" sz="2800" dirty="0">
                <a:latin typeface="+mn-lt"/>
              </a:rPr>
            </a:br>
            <a:r>
              <a:rPr lang="nb-NO" sz="2800" dirty="0">
                <a:latin typeface="+mn-lt"/>
              </a:rPr>
              <a:t>AMU</a:t>
            </a:r>
            <a:br>
              <a:rPr lang="nb-NO" sz="2800" dirty="0">
                <a:latin typeface="+mn-lt"/>
              </a:rPr>
            </a:br>
            <a:r>
              <a:rPr lang="nb-NO" sz="2800" dirty="0">
                <a:latin typeface="+mn-lt"/>
              </a:rPr>
              <a:t>Partene/samarbeidsmøtet</a:t>
            </a:r>
            <a:br>
              <a:rPr lang="nb-NO" sz="2800" dirty="0">
                <a:latin typeface="+mn-lt"/>
              </a:rPr>
            </a:br>
            <a:r>
              <a:rPr lang="nb-NO" sz="2800" dirty="0">
                <a:latin typeface="+mn-lt"/>
              </a:rPr>
              <a:t>Ledergrupper alle nivåer</a:t>
            </a:r>
            <a:br>
              <a:rPr lang="nb-NO" sz="2800" dirty="0">
                <a:latin typeface="+mn-lt"/>
              </a:rPr>
            </a:br>
            <a:r>
              <a:rPr lang="nb-NO" sz="2800" dirty="0">
                <a:latin typeface="+mn-lt"/>
              </a:rPr>
              <a:t>Ledere og deres medarbeidere</a:t>
            </a:r>
            <a:br>
              <a:rPr lang="nb-NO" sz="2800" dirty="0">
                <a:latin typeface="+mn-lt"/>
              </a:rPr>
            </a:br>
            <a:r>
              <a:rPr lang="nb-NO" sz="2800" dirty="0">
                <a:latin typeface="+mn-lt"/>
              </a:rPr>
              <a:t>HR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7F440FE-43ED-45CA-BCDC-3428256CE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61941"/>
            <a:ext cx="10515600" cy="1427709"/>
          </a:xfrm>
        </p:spPr>
        <p:txBody>
          <a:bodyPr>
            <a:normAutofit/>
          </a:bodyPr>
          <a:lstStyle/>
          <a:p>
            <a:pPr algn="ctr"/>
            <a:endParaRPr lang="nb-NO" sz="3600" dirty="0">
              <a:solidFill>
                <a:schemeClr val="tx1"/>
              </a:solidFill>
            </a:endParaRPr>
          </a:p>
          <a:p>
            <a:pPr algn="ctr"/>
            <a:r>
              <a:rPr lang="nb-NO" sz="3600" dirty="0">
                <a:solidFill>
                  <a:schemeClr val="tx1"/>
                </a:solidFill>
              </a:rPr>
              <a:t>Til fasene forberedelser og oppfølging</a:t>
            </a:r>
            <a:r>
              <a:rPr lang="nb-NO" sz="36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73412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BFBE9FB1-E299-416B-BFF1-E0A6D6320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997173"/>
          </a:xfrm>
        </p:spPr>
        <p:txBody>
          <a:bodyPr>
            <a:normAutofit/>
          </a:bodyPr>
          <a:lstStyle/>
          <a:p>
            <a:r>
              <a:rPr lang="nb-NO" sz="4000" dirty="0"/>
              <a:t>Er det noen kommentarer i rommet om ansvar?</a:t>
            </a:r>
            <a:br>
              <a:rPr lang="nb-NO" sz="4000" dirty="0"/>
            </a:br>
            <a:br>
              <a:rPr lang="nb-NO" sz="4000" dirty="0"/>
            </a:br>
            <a:br>
              <a:rPr lang="nb-NO" sz="4000" dirty="0"/>
            </a:br>
            <a:r>
              <a:rPr lang="nb-NO" sz="4000" dirty="0"/>
              <a:t>Hvilket ansvar har leder for ledere?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ADE1D25-17F8-42BA-8FDE-1DAD6D9B43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nb-NO" sz="3600" dirty="0"/>
          </a:p>
          <a:p>
            <a:pPr algn="ctr"/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2868076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D6D01E-6EE1-48D2-8B2D-03625028E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MUST spør om mobbing 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FA36D6A-365E-4A4F-A16E-84BAC43980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3324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AC482460049BB4F97B44FDCFFD1F21A" ma:contentTypeVersion="11" ma:contentTypeDescription="Opprett et nytt dokument." ma:contentTypeScope="" ma:versionID="c20e83b7ec2b6b550def30d1972c1a8b">
  <xsd:schema xmlns:xsd="http://www.w3.org/2001/XMLSchema" xmlns:xs="http://www.w3.org/2001/XMLSchema" xmlns:p="http://schemas.microsoft.com/office/2006/metadata/properties" xmlns:ns2="678729a5-d576-4ffb-ae16-a16edf8939d6" xmlns:ns3="7021d5d9-a560-4ad6-aca8-c94644153d2a" targetNamespace="http://schemas.microsoft.com/office/2006/metadata/properties" ma:root="true" ma:fieldsID="d087f8a2f76d8e83fcb52414dd85f281" ns2:_="" ns3:_="">
    <xsd:import namespace="678729a5-d576-4ffb-ae16-a16edf8939d6"/>
    <xsd:import namespace="7021d5d9-a560-4ad6-aca8-c94644153d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8729a5-d576-4ffb-ae16-a16edf8939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21d5d9-a560-4ad6-aca8-c94644153d2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00EC0E-0675-4F6D-84BC-0DC52C2B5C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3B29F7-7BCC-47B5-9B47-2C6247ED6B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8729a5-d576-4ffb-ae16-a16edf8939d6"/>
    <ds:schemaRef ds:uri="7021d5d9-a560-4ad6-aca8-c94644153d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2AFDD8-4A39-444D-9C81-8927916B04A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78729a5-d576-4ffb-ae16-a16edf8939d6"/>
    <ds:schemaRef ds:uri="http://purl.org/dc/terms/"/>
    <ds:schemaRef ds:uri="7021d5d9-a560-4ad6-aca8-c94644153d2a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3271</TotalTime>
  <Words>1190</Words>
  <Application>Microsoft Office PowerPoint</Application>
  <PresentationFormat>Widescreen</PresentationFormat>
  <Paragraphs>141</Paragraphs>
  <Slides>21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Office-tema</vt:lpstr>
      <vt:lpstr>Sentrale arbeidsmiljøaktører setter MUST på agendaen</vt:lpstr>
      <vt:lpstr>Agenda</vt:lpstr>
      <vt:lpstr>Fullt forsvarlig arbeidsmiljø</vt:lpstr>
      <vt:lpstr>PowerPoint-presentasjon</vt:lpstr>
      <vt:lpstr>Ansvar for arbeidsmiljøet (1 av 2)</vt:lpstr>
      <vt:lpstr>Ansvar for arbeidsmiljøet (2 av 2)</vt:lpstr>
      <vt:lpstr>Til MUST er det utarbeidet støttemateriell til :   Toppleder og dennes ledergruppe AMU Partene/samarbeidsmøtet Ledergrupper alle nivåer Ledere og deres medarbeidere HR</vt:lpstr>
      <vt:lpstr>Er det noen kommentarer i rommet om ansvar?   Hvilket ansvar har leder for ledere?</vt:lpstr>
      <vt:lpstr>MUST spør om mobbing  </vt:lpstr>
      <vt:lpstr>PowerPoint-presentasjon</vt:lpstr>
      <vt:lpstr>Hva er ikke mobbing?</vt:lpstr>
      <vt:lpstr>Info som gis alle ansatte i deres forberedelsesmøte med leder: Dersom du opplever mobbing</vt:lpstr>
      <vt:lpstr>Vi drøfter:  Hvordan bruker vi MUST best for å få ønsket effekt?</vt:lpstr>
      <vt:lpstr>Ønsket effekt</vt:lpstr>
      <vt:lpstr>Valg av tilleggstema(er)</vt:lpstr>
      <vt:lpstr>Diskusjon:</vt:lpstr>
      <vt:lpstr>Rapporter lages ut fra antall besvarelser</vt:lpstr>
      <vt:lpstr>Drøfte hvis små enheter</vt:lpstr>
      <vt:lpstr>Diskusjon: Oppfølgingsberedskap</vt:lpstr>
      <vt:lpstr>Diskusjon: Gjennomføringstidspunkt</vt:lpstr>
      <vt:lpstr>Takk for praten!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>Marianne Sørtømme</cp:lastModifiedBy>
  <cp:revision>4</cp:revision>
  <cp:lastPrinted>2021-10-12T13:40:44Z</cp:lastPrinted>
  <dcterms:created xsi:type="dcterms:W3CDTF">2021-06-29T10:37:01Z</dcterms:created>
  <dcterms:modified xsi:type="dcterms:W3CDTF">2022-12-07T09:56:03Z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0x0101000AC482460049BB4F97B44FDCFFD1F21A</vt:lpwstr>
  </property>
</Properties>
</file>