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3"/>
  </p:notesMasterIdLst>
  <p:sldIdLst>
    <p:sldId id="257" r:id="rId2"/>
    <p:sldId id="259" r:id="rId3"/>
    <p:sldId id="266" r:id="rId4"/>
    <p:sldId id="270" r:id="rId5"/>
    <p:sldId id="271" r:id="rId6"/>
    <p:sldId id="272" r:id="rId7"/>
    <p:sldId id="263" r:id="rId8"/>
    <p:sldId id="264" r:id="rId9"/>
    <p:sldId id="262" r:id="rId10"/>
    <p:sldId id="260" r:id="rId11"/>
    <p:sldId id="261"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Source Sans Pro" panose="020B0503030403020204" pitchFamily="34" charset="0"/>
      <p:regular r:id="rId18"/>
      <p:bold r:id="rId19"/>
      <p:italic r:id="rId20"/>
      <p:boldItalic r:id="rId21"/>
    </p:embeddedFont>
    <p:embeddedFont>
      <p:font typeface="Tahoma" panose="020B060403050404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CF0"/>
    <a:srgbClr val="3B3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3A9E5-EC1D-4654-982D-458D1DB60070}" v="10" dt="2023-11-22T08:53:20.279"/>
  </p1510:revLst>
</p1510:revInfo>
</file>

<file path=ppt/tableStyles.xml><?xml version="1.0" encoding="utf-8"?>
<a:tblStyleLst xmlns:a="http://schemas.openxmlformats.org/drawingml/2006/main" def="{5C22544A-7EE6-4342-B048-85BDC9FD1C3A}">
  <a:tblStyle styleId="{616DA210-FB5B-4158-B5E0-FEB733F419BA}" styleName="Lys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66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7BE14-2FFC-4145-80BF-7147ED4CFB61}" type="datetimeFigureOut">
              <a:rPr lang="nb-NO" smtClean="0"/>
              <a:t>22.11.2023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9BB3A-EDC7-43A5-8FB7-CEF9259669CC}" type="slidenum">
              <a:rPr lang="nb-NO" smtClean="0"/>
              <a:t>‹#›</a:t>
            </a:fld>
            <a:endParaRPr lang="nb-NO"/>
          </a:p>
        </p:txBody>
      </p:sp>
    </p:spTree>
    <p:extLst>
      <p:ext uri="{BB962C8B-B14F-4D97-AF65-F5344CB8AC3E}">
        <p14:creationId xmlns:p14="http://schemas.microsoft.com/office/powerpoint/2010/main" val="333643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1D9BB3A-EDC7-43A5-8FB7-CEF9259669CC}" type="slidenum">
              <a:rPr lang="nb-NO" smtClean="0"/>
              <a:t>2</a:t>
            </a:fld>
            <a:endParaRPr lang="nb-NO"/>
          </a:p>
        </p:txBody>
      </p:sp>
    </p:spTree>
    <p:extLst>
      <p:ext uri="{BB962C8B-B14F-4D97-AF65-F5344CB8AC3E}">
        <p14:creationId xmlns:p14="http://schemas.microsoft.com/office/powerpoint/2010/main" val="173151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1D9BB3A-EDC7-43A5-8FB7-CEF9259669CC}" type="slidenum">
              <a:rPr lang="nb-NO" smtClean="0"/>
              <a:t>4</a:t>
            </a:fld>
            <a:endParaRPr lang="nb-NO"/>
          </a:p>
        </p:txBody>
      </p:sp>
    </p:spTree>
    <p:extLst>
      <p:ext uri="{BB962C8B-B14F-4D97-AF65-F5344CB8AC3E}">
        <p14:creationId xmlns:p14="http://schemas.microsoft.com/office/powerpoint/2010/main" val="357468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laeringsplattformen.dfo.no/kursoversikt/kurs-i-journalforing-og-arkivering" TargetMode="External"/><Relationship Id="rId2" Type="http://schemas.openxmlformats.org/officeDocument/2006/relationships/hyperlink" Target="https://laeringsplattformen.dfo.no/kursoversikt/forvaltningsreisen" TargetMode="External"/><Relationship Id="rId1" Type="http://schemas.openxmlformats.org/officeDocument/2006/relationships/slideLayout" Target="../slideLayouts/slideLayout7.xml"/><Relationship Id="rId4" Type="http://schemas.openxmlformats.org/officeDocument/2006/relationships/hyperlink" Target="https://laeringsplattformen.dfo.n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2133599" y="1528542"/>
            <a:ext cx="7146571" cy="225946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9100"/>
              </a:lnSpc>
              <a:defRPr/>
            </a:pPr>
            <a:r>
              <a:rPr lang="nb-NO" sz="6500" b="1" spc="-130" dirty="0">
                <a:solidFill>
                  <a:srgbClr val="000000"/>
                </a:solidFill>
                <a:latin typeface="Source Sans Pro"/>
                <a:ea typeface="Source Sans Pro"/>
                <a:cs typeface="+mn-cs"/>
              </a:rPr>
              <a:t>Plan for første uken </a:t>
            </a:r>
            <a:br>
              <a:rPr lang="nb-NO" sz="6500" b="1" spc="-130" dirty="0">
                <a:solidFill>
                  <a:srgbClr val="000000"/>
                </a:solidFill>
                <a:latin typeface="Source Sans Pro"/>
                <a:ea typeface="Source Sans Pro"/>
                <a:cs typeface="+mn-cs"/>
              </a:rPr>
            </a:br>
            <a:r>
              <a:rPr lang="nb-NO" sz="6500" b="1" spc="-130" dirty="0">
                <a:solidFill>
                  <a:srgbClr val="000000"/>
                </a:solidFill>
                <a:latin typeface="Source Sans Pro"/>
                <a:ea typeface="Source Sans Pro"/>
                <a:cs typeface="+mn-cs"/>
              </a:rPr>
              <a:t>på jobb </a:t>
            </a:r>
            <a:endParaRPr kumimoji="0" lang="nb-NO" sz="6500" b="1" i="0" u="none" strike="noStrike" kern="1200" cap="none" spc="-13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8" name="Rektangel 7">
            <a:extLst>
              <a:ext uri="{FF2B5EF4-FFF2-40B4-BE49-F238E27FC236}">
                <a16:creationId xmlns:a16="http://schemas.microsoft.com/office/drawing/2014/main" id="{66A1FEC0-4444-8563-734F-58844723EB8A}"/>
              </a:ext>
            </a:extLst>
          </p:cNvPr>
          <p:cNvSpPr/>
          <p:nvPr/>
        </p:nvSpPr>
        <p:spPr>
          <a:xfrm>
            <a:off x="1024332" y="5471978"/>
            <a:ext cx="9365104" cy="3080478"/>
          </a:xfrm>
          <a:prstGeom prst="rect">
            <a:avLst/>
          </a:prstGeom>
          <a:noFill/>
          <a:ln>
            <a:noFill/>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nb-NO" i="1" dirty="0">
                <a:solidFill>
                  <a:srgbClr val="000000"/>
                </a:solidFill>
                <a:effectLst/>
                <a:latin typeface="Source Sans Pro"/>
                <a:ea typeface="Source Sans Pro"/>
              </a:rPr>
              <a:t>Tips til deg som leder: </a:t>
            </a:r>
            <a:br>
              <a:rPr lang="nb-NO" b="1" u="sng" dirty="0">
                <a:effectLst/>
                <a:latin typeface="Source Sans Pro"/>
                <a:ea typeface="Source Sans Pro"/>
              </a:rPr>
            </a:br>
            <a:r>
              <a:rPr lang="nb-NO" dirty="0">
                <a:solidFill>
                  <a:srgbClr val="000000"/>
                </a:solidFill>
                <a:latin typeface="Source Sans Pro"/>
                <a:ea typeface="Source Sans Pro"/>
              </a:rPr>
              <a:t>Første </a:t>
            </a:r>
            <a:r>
              <a:rPr lang="nb-NO" b="0" dirty="0">
                <a:solidFill>
                  <a:srgbClr val="000000"/>
                </a:solidFill>
                <a:effectLst/>
                <a:latin typeface="Source Sans Pro"/>
                <a:ea typeface="Source Sans Pro"/>
              </a:rPr>
              <a:t> </a:t>
            </a:r>
            <a:r>
              <a:rPr lang="nb-NO" dirty="0">
                <a:solidFill>
                  <a:srgbClr val="000000"/>
                </a:solidFill>
                <a:latin typeface="Source Sans Pro"/>
                <a:ea typeface="Source Sans Pro"/>
              </a:rPr>
              <a:t>uke</a:t>
            </a:r>
            <a:r>
              <a:rPr lang="nb-NO" b="0" dirty="0">
                <a:solidFill>
                  <a:srgbClr val="000000"/>
                </a:solidFill>
                <a:effectLst/>
                <a:latin typeface="Source Sans Pro"/>
                <a:ea typeface="Source Sans Pro"/>
              </a:rPr>
              <a:t> på jobb er det viktig å introdusere den nyansatte til jobboppgaver, kollege</a:t>
            </a:r>
            <a:r>
              <a:rPr lang="nb-NO" dirty="0">
                <a:solidFill>
                  <a:srgbClr val="000000"/>
                </a:solidFill>
                <a:latin typeface="Source Sans Pro"/>
                <a:ea typeface="Source Sans Pro"/>
              </a:rPr>
              <a:t>r og</a:t>
            </a:r>
            <a:r>
              <a:rPr lang="nb-NO" b="0" dirty="0">
                <a:solidFill>
                  <a:srgbClr val="000000"/>
                </a:solidFill>
                <a:effectLst/>
                <a:latin typeface="Source Sans Pro"/>
                <a:ea typeface="Source Sans Pro"/>
              </a:rPr>
              <a:t> bedriftskultur</a:t>
            </a:r>
            <a:r>
              <a:rPr lang="nb-NO" dirty="0">
                <a:solidFill>
                  <a:srgbClr val="000000"/>
                </a:solidFill>
                <a:latin typeface="Source Sans Pro"/>
                <a:ea typeface="Source Sans Pro"/>
              </a:rPr>
              <a:t>. Personen må få </a:t>
            </a:r>
            <a:r>
              <a:rPr lang="nb-NO" b="0" dirty="0">
                <a:solidFill>
                  <a:srgbClr val="000000"/>
                </a:solidFill>
                <a:effectLst/>
                <a:latin typeface="Source Sans Pro"/>
                <a:ea typeface="Source Sans Pro"/>
              </a:rPr>
              <a:t> opplæring og veiledning for å lære jobboppgavene og </a:t>
            </a:r>
            <a:r>
              <a:rPr lang="nb-NO" dirty="0">
                <a:solidFill>
                  <a:srgbClr val="000000"/>
                </a:solidFill>
                <a:latin typeface="Source Sans Pro"/>
                <a:ea typeface="Source Sans Pro"/>
              </a:rPr>
              <a:t>få bli</a:t>
            </a:r>
            <a:r>
              <a:rPr lang="nb-NO" b="0" dirty="0">
                <a:solidFill>
                  <a:srgbClr val="000000"/>
                </a:solidFill>
                <a:effectLst/>
                <a:latin typeface="Source Sans Pro"/>
                <a:ea typeface="Source Sans Pro"/>
              </a:rPr>
              <a:t> kjent med organisasjonens rutiner og prosesser</a:t>
            </a:r>
            <a:r>
              <a:rPr lang="nb-NO" dirty="0">
                <a:solidFill>
                  <a:srgbClr val="000000"/>
                </a:solidFill>
                <a:latin typeface="Source Sans Pro"/>
                <a:ea typeface="Source Sans Pro"/>
              </a:rPr>
              <a:t>.</a:t>
            </a:r>
            <a:endParaRPr lang="nb-NO" b="0" dirty="0">
              <a:solidFill>
                <a:srgbClr val="000000"/>
              </a:solidFill>
              <a:effectLst/>
              <a:latin typeface="Source Sans Pro"/>
              <a:ea typeface="Source Sans Pro"/>
            </a:endParaRPr>
          </a:p>
          <a:p>
            <a:endParaRPr lang="nb-NO" i="1" dirty="0">
              <a:latin typeface="Source Sans Pro"/>
              <a:ea typeface="Source Sans Pro"/>
            </a:endParaRPr>
          </a:p>
          <a:p>
            <a:pPr marL="285750" indent="-285750">
              <a:buFont typeface="Arial"/>
              <a:buChar char="•"/>
            </a:pPr>
            <a:r>
              <a:rPr lang="nb-NO" dirty="0">
                <a:ea typeface="+mn-lt"/>
                <a:cs typeface="+mn-lt"/>
              </a:rPr>
              <a:t>Dette er en plan med verktøy </a:t>
            </a:r>
            <a:r>
              <a:rPr lang="nb-NO">
                <a:ea typeface="+mn-lt"/>
                <a:cs typeface="+mn-lt"/>
              </a:rPr>
              <a:t>du </a:t>
            </a:r>
            <a:r>
              <a:rPr lang="nb-NO" dirty="0">
                <a:ea typeface="+mn-lt"/>
                <a:cs typeface="+mn-lt"/>
              </a:rPr>
              <a:t>kan </a:t>
            </a:r>
            <a:r>
              <a:rPr lang="nb-NO" b="1" dirty="0">
                <a:ea typeface="+mn-lt"/>
                <a:cs typeface="+mn-lt"/>
              </a:rPr>
              <a:t>utforme og tilpasse </a:t>
            </a:r>
            <a:r>
              <a:rPr lang="nb-NO" dirty="0">
                <a:ea typeface="+mn-lt"/>
                <a:cs typeface="+mn-lt"/>
              </a:rPr>
              <a:t>din nyansatte</a:t>
            </a:r>
            <a:r>
              <a:rPr lang="nb-NO">
                <a:ea typeface="+mn-lt"/>
                <a:cs typeface="+mn-lt"/>
              </a:rPr>
              <a:t>. Innfasingen eller opplæringsperioden kan variere i lengde, avhengig av kompleksiteten i jobben. </a:t>
            </a:r>
            <a:br>
              <a:rPr lang="nb-NO" dirty="0">
                <a:ea typeface="+mn-lt"/>
                <a:cs typeface="+mn-lt"/>
              </a:rPr>
            </a:br>
            <a:endParaRPr lang="nb-NO" dirty="0">
              <a:ea typeface="+mn-lt"/>
              <a:cs typeface="+mn-lt"/>
            </a:endParaRPr>
          </a:p>
          <a:p>
            <a:pPr marL="285750" indent="-285750">
              <a:buFont typeface="Arial"/>
              <a:buChar char="•"/>
            </a:pPr>
            <a:r>
              <a:rPr lang="nb-NO" dirty="0">
                <a:ea typeface="+mn-lt"/>
                <a:cs typeface="+mn-lt"/>
              </a:rPr>
              <a:t>Husk at de som er nye i arbeidslivet og de som har lang fartstid har ulike behov.</a:t>
            </a:r>
            <a:endParaRPr lang="nb-NO" dirty="0">
              <a:cs typeface="Calibri"/>
            </a:endParaRPr>
          </a:p>
          <a:p>
            <a:r>
              <a:rPr lang="nb-NO" dirty="0">
                <a:ea typeface="+mn-lt"/>
                <a:cs typeface="+mn-lt"/>
              </a:rPr>
              <a:t>Hvis du skal fase inn nye ledere, så trenger </a:t>
            </a:r>
            <a:r>
              <a:rPr lang="nb-NO" dirty="0">
                <a:solidFill>
                  <a:schemeClr val="tx1"/>
                </a:solidFill>
                <a:ea typeface="+mn-lt"/>
                <a:cs typeface="+mn-lt"/>
              </a:rPr>
              <a:t>de</a:t>
            </a:r>
            <a:r>
              <a:rPr lang="nb-NO" dirty="0">
                <a:ea typeface="+mn-lt"/>
                <a:cs typeface="+mn-lt"/>
              </a:rPr>
              <a:t> en annen type opplæring enn medarbeidere.</a:t>
            </a:r>
            <a:endParaRPr lang="nb-NO" dirty="0"/>
          </a:p>
          <a:p>
            <a:pPr algn="ctr"/>
            <a:endParaRPr lang="nb-NO" i="1">
              <a:latin typeface="Source Sans Pro"/>
              <a:ea typeface="Source Sans Pro"/>
            </a:endParaRPr>
          </a:p>
        </p:txBody>
      </p:sp>
      <p:sp>
        <p:nvSpPr>
          <p:cNvPr id="7" name="Freeform 2" descr="Personer i kontorlandskap">
            <a:extLst>
              <a:ext uri="{FF2B5EF4-FFF2-40B4-BE49-F238E27FC236}">
                <a16:creationId xmlns:a16="http://schemas.microsoft.com/office/drawing/2014/main" id="{C4893354-88FE-C413-AE3B-00EABC346FFC}"/>
              </a:ext>
            </a:extLst>
          </p:cNvPr>
          <p:cNvSpPr/>
          <p:nvPr/>
        </p:nvSpPr>
        <p:spPr>
          <a:xfrm>
            <a:off x="10982009" y="882253"/>
            <a:ext cx="6449503" cy="8522494"/>
          </a:xfrm>
          <a:custGeom>
            <a:avLst/>
            <a:gdLst/>
            <a:ahLst/>
            <a:cxnLst/>
            <a:rect l="l" t="t" r="r" b="b"/>
            <a:pathLst>
              <a:path w="6449503" h="8522494">
                <a:moveTo>
                  <a:pt x="0" y="0"/>
                </a:moveTo>
                <a:lnTo>
                  <a:pt x="6449503" y="0"/>
                </a:lnTo>
                <a:lnTo>
                  <a:pt x="6449503" y="8522494"/>
                </a:lnTo>
                <a:lnTo>
                  <a:pt x="0" y="8522494"/>
                </a:lnTo>
                <a:lnTo>
                  <a:pt x="0" y="0"/>
                </a:lnTo>
                <a:close/>
              </a:path>
            </a:pathLst>
          </a:custGeom>
          <a:blipFill>
            <a:blip r:embed="rId2"/>
            <a:stretch>
              <a:fillRect l="-98089"/>
            </a:stretch>
          </a:blipFill>
        </p:spPr>
        <p:txBody>
          <a:bodyPr/>
          <a:lstStyle/>
          <a:p>
            <a:endParaRPr lang="nb-NO">
              <a:latin typeface="Source Sans Pro"/>
              <a:ea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2780684" y="1340877"/>
            <a:ext cx="12130352" cy="8845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60"/>
              </a:lnSpc>
              <a:spcBef>
                <a:spcPts val="0"/>
              </a:spcBef>
              <a:spcAft>
                <a:spcPts val="0"/>
              </a:spcAft>
              <a:buClrTx/>
              <a:buSzTx/>
              <a:buFontTx/>
              <a:buNone/>
              <a:tabLst/>
              <a:defRPr/>
            </a:pPr>
            <a:r>
              <a:rPr kumimoji="0" lang="nb-NO" sz="65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Ofte brukte forkortelser</a:t>
            </a:r>
          </a:p>
        </p:txBody>
      </p:sp>
      <p:sp>
        <p:nvSpPr>
          <p:cNvPr id="3" name="TextBox 3"/>
          <p:cNvSpPr txBox="1"/>
          <p:nvPr/>
        </p:nvSpPr>
        <p:spPr>
          <a:xfrm>
            <a:off x="2780684" y="2530867"/>
            <a:ext cx="11602682" cy="919611"/>
          </a:xfrm>
          <a:prstGeom prst="rect">
            <a:avLst/>
          </a:prstGeom>
        </p:spPr>
        <p:txBody>
          <a:bodyPr lIns="0" tIns="0" rIns="0" bIns="0" rtlCol="0" anchor="t">
            <a:spAutoFit/>
          </a:bodyPr>
          <a:lstStyle/>
          <a:p>
            <a:pPr>
              <a:lnSpc>
                <a:spcPts val="3792"/>
              </a:lnSpc>
            </a:pPr>
            <a:r>
              <a:rPr lang="nb-NO" sz="2000" i="1" dirty="0">
                <a:latin typeface="Source Sans Pro"/>
                <a:ea typeface="Source Sans Pro"/>
                <a:cs typeface="Times New Roman"/>
              </a:rPr>
              <a:t>Tips til leder:</a:t>
            </a:r>
            <a:endParaRPr lang="nb-NO" sz="2000" i="1" dirty="0">
              <a:latin typeface="Source Sans Pro" panose="020B0503030403020204" pitchFamily="34" charset="0"/>
              <a:ea typeface="Source Sans Pro" panose="020B0503030403020204" pitchFamily="34" charset="0"/>
              <a:cs typeface="Times New Roman" panose="02020603050405020304" pitchFamily="18" charset="0"/>
            </a:endParaRPr>
          </a:p>
          <a:p>
            <a:pPr marL="0" lvl="0" indent="0" algn="l">
              <a:lnSpc>
                <a:spcPts val="3792"/>
              </a:lnSpc>
            </a:pPr>
            <a:r>
              <a:rPr lang="nb-NO" sz="2000" dirty="0">
                <a:solidFill>
                  <a:srgbClr val="000000"/>
                </a:solidFill>
                <a:latin typeface="Source Sans Pro" panose="020B0503030403020204" pitchFamily="34" charset="0"/>
                <a:ea typeface="Source Sans Pro" panose="020B0503030403020204" pitchFamily="34" charset="0"/>
              </a:rPr>
              <a:t>Det er mange forkortelser og begreper som kan være nyttig å ha en liste over den første tiden som nyansatt.</a:t>
            </a:r>
          </a:p>
        </p:txBody>
      </p:sp>
      <p:graphicFrame>
        <p:nvGraphicFramePr>
          <p:cNvPr id="2" name="Table 2">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90515655"/>
              </p:ext>
            </p:extLst>
          </p:nvPr>
        </p:nvGraphicFramePr>
        <p:xfrm>
          <a:off x="2780684" y="4270705"/>
          <a:ext cx="12726633" cy="5037735"/>
        </p:xfrm>
        <a:graphic>
          <a:graphicData uri="http://schemas.openxmlformats.org/drawingml/2006/table">
            <a:tbl>
              <a:tblPr firstRow="1">
                <a:tableStyleId>{616DA210-FB5B-4158-B5E0-FEB733F419BA}</a:tableStyleId>
              </a:tblPr>
              <a:tblGrid>
                <a:gridCol w="1238866">
                  <a:extLst>
                    <a:ext uri="{9D8B030D-6E8A-4147-A177-3AD203B41FA5}">
                      <a16:colId xmlns:a16="http://schemas.microsoft.com/office/drawing/2014/main" val="20000"/>
                    </a:ext>
                  </a:extLst>
                </a:gridCol>
                <a:gridCol w="4864853">
                  <a:extLst>
                    <a:ext uri="{9D8B030D-6E8A-4147-A177-3AD203B41FA5}">
                      <a16:colId xmlns:a16="http://schemas.microsoft.com/office/drawing/2014/main" val="20001"/>
                    </a:ext>
                  </a:extLst>
                </a:gridCol>
                <a:gridCol w="1164472">
                  <a:extLst>
                    <a:ext uri="{9D8B030D-6E8A-4147-A177-3AD203B41FA5}">
                      <a16:colId xmlns:a16="http://schemas.microsoft.com/office/drawing/2014/main" val="20002"/>
                    </a:ext>
                  </a:extLst>
                </a:gridCol>
                <a:gridCol w="5458442">
                  <a:extLst>
                    <a:ext uri="{9D8B030D-6E8A-4147-A177-3AD203B41FA5}">
                      <a16:colId xmlns:a16="http://schemas.microsoft.com/office/drawing/2014/main" val="20003"/>
                    </a:ext>
                  </a:extLst>
                </a:gridCol>
              </a:tblGrid>
              <a:tr h="832446">
                <a:tc>
                  <a:txBody>
                    <a:bodyPr/>
                    <a:lstStyle/>
                    <a:p>
                      <a:pPr marL="0" lvl="1" indent="0" algn="ctr">
                        <a:lnSpc>
                          <a:spcPts val="2800"/>
                        </a:lnSpc>
                        <a:spcBef>
                          <a:spcPct val="0"/>
                        </a:spcBef>
                        <a:defRPr/>
                      </a:pPr>
                      <a:r>
                        <a:rPr lang="nb-NO" sz="1200" noProof="0" dirty="0">
                          <a:latin typeface="Source Sans Pro" panose="020B0503030403020204" pitchFamily="34" charset="0"/>
                          <a:ea typeface="Source Sans Pro" panose="020B0503030403020204" pitchFamily="34" charset="0"/>
                        </a:rPr>
                        <a:t>Forkortelse</a:t>
                      </a:r>
                    </a:p>
                  </a:txBody>
                  <a:tcPr marL="190500" marR="190500" marT="190500" marB="190500" anchor="ctr"/>
                </a:tc>
                <a:tc>
                  <a:txBody>
                    <a:bodyPr/>
                    <a:lstStyle/>
                    <a:p>
                      <a:pPr marL="0" lvl="1" indent="0" algn="l">
                        <a:lnSpc>
                          <a:spcPts val="2800"/>
                        </a:lnSpc>
                        <a:spcBef>
                          <a:spcPct val="0"/>
                        </a:spcBef>
                        <a:defRPr/>
                      </a:pPr>
                      <a:r>
                        <a:rPr lang="nb-NO" sz="1200" noProof="0" dirty="0">
                          <a:latin typeface="Source Sans Pro" panose="020B0503030403020204" pitchFamily="34" charset="0"/>
                          <a:ea typeface="Source Sans Pro" panose="020B0503030403020204" pitchFamily="34" charset="0"/>
                        </a:rPr>
                        <a:t>Ord </a:t>
                      </a:r>
                    </a:p>
                  </a:txBody>
                  <a:tcPr marL="190500" marR="190500" marT="190500" marB="190500" anchor="ctr"/>
                </a:tc>
                <a:tc>
                  <a:txBody>
                    <a:bodyPr/>
                    <a:lstStyle/>
                    <a:p>
                      <a:pPr marL="0" lvl="1" indent="0" algn="ctr">
                        <a:lnSpc>
                          <a:spcPts val="2800"/>
                        </a:lnSpc>
                        <a:spcBef>
                          <a:spcPct val="0"/>
                        </a:spcBef>
                        <a:defRPr/>
                      </a:pPr>
                      <a:r>
                        <a:rPr lang="nb-NO" sz="1200" noProof="0" dirty="0">
                          <a:latin typeface="Source Sans Pro" panose="020B0503030403020204" pitchFamily="34" charset="0"/>
                          <a:ea typeface="Source Sans Pro" panose="020B0503030403020204" pitchFamily="34" charset="0"/>
                        </a:rPr>
                        <a:t>Forkortelse </a:t>
                      </a:r>
                    </a:p>
                  </a:txBody>
                  <a:tcPr marL="190500" marR="190500" marT="190500" marB="190500" anchor="ctr"/>
                </a:tc>
                <a:tc>
                  <a:txBody>
                    <a:bodyPr/>
                    <a:lstStyle/>
                    <a:p>
                      <a:pPr marL="0" lvl="1" indent="0" algn="l">
                        <a:lnSpc>
                          <a:spcPts val="2800"/>
                        </a:lnSpc>
                        <a:spcBef>
                          <a:spcPct val="0"/>
                        </a:spcBef>
                        <a:defRPr/>
                      </a:pPr>
                      <a:r>
                        <a:rPr lang="nb-NO" sz="1200" noProof="0" dirty="0">
                          <a:latin typeface="Source Sans Pro" panose="020B0503030403020204" pitchFamily="34" charset="0"/>
                          <a:ea typeface="Source Sans Pro" panose="020B0503030403020204" pitchFamily="34" charset="0"/>
                        </a:rPr>
                        <a:t>Ord</a:t>
                      </a:r>
                    </a:p>
                  </a:txBody>
                  <a:tcPr marL="190500" marR="190500" marT="190500" marB="190500" anchor="ctr"/>
                </a:tc>
                <a:extLst>
                  <a:ext uri="{0D108BD9-81ED-4DB2-BD59-A6C34878D82A}">
                    <a16:rowId xmlns:a16="http://schemas.microsoft.com/office/drawing/2014/main" val="594276047"/>
                  </a:ext>
                </a:extLst>
              </a:tr>
              <a:tr h="832446">
                <a:tc>
                  <a:txBody>
                    <a:bodyPr/>
                    <a:lstStyle/>
                    <a:p>
                      <a:pPr marL="0" lvl="1" indent="0" algn="ctr">
                        <a:lnSpc>
                          <a:spcPts val="2800"/>
                        </a:lnSpc>
                        <a:spcBef>
                          <a:spcPct val="0"/>
                        </a:spcBef>
                        <a:defRPr/>
                      </a:pPr>
                      <a:r>
                        <a:rPr lang="nb-NO" sz="1200" noProof="0" dirty="0">
                          <a:solidFill>
                            <a:srgbClr val="000000"/>
                          </a:solidFill>
                          <a:latin typeface="Source Sans Pro" panose="020B0503030403020204" pitchFamily="34" charset="0"/>
                          <a:ea typeface="Source Sans Pro" panose="020B0503030403020204" pitchFamily="34" charset="0"/>
                        </a:rPr>
                        <a:t>KDD</a:t>
                      </a: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l">
                        <a:lnSpc>
                          <a:spcPts val="2800"/>
                        </a:lnSpc>
                        <a:spcBef>
                          <a:spcPct val="0"/>
                        </a:spcBef>
                        <a:defRPr/>
                      </a:pPr>
                      <a:r>
                        <a:rPr lang="nb-NO" sz="1200" noProof="0" dirty="0">
                          <a:solidFill>
                            <a:srgbClr val="000000"/>
                          </a:solidFill>
                          <a:latin typeface="Source Sans Pro" panose="020B0503030403020204" pitchFamily="34" charset="0"/>
                          <a:ea typeface="Source Sans Pro" panose="020B0503030403020204" pitchFamily="34" charset="0"/>
                        </a:rPr>
                        <a:t>Kommunal- og </a:t>
                      </a:r>
                      <a:r>
                        <a:rPr lang="nb-NO" sz="1200" noProof="0" dirty="0" err="1">
                          <a:solidFill>
                            <a:srgbClr val="000000"/>
                          </a:solidFill>
                          <a:latin typeface="Source Sans Pro" panose="020B0503030403020204" pitchFamily="34" charset="0"/>
                          <a:ea typeface="Source Sans Pro" panose="020B0503030403020204" pitchFamily="34" charset="0"/>
                        </a:rPr>
                        <a:t>distriktsdepartementet</a:t>
                      </a: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ctr">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l">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extLst>
                  <a:ext uri="{0D108BD9-81ED-4DB2-BD59-A6C34878D82A}">
                    <a16:rowId xmlns:a16="http://schemas.microsoft.com/office/drawing/2014/main" val="10000"/>
                  </a:ext>
                </a:extLst>
              </a:tr>
              <a:tr h="1124281">
                <a:tc>
                  <a:txBody>
                    <a:bodyPr/>
                    <a:lstStyle/>
                    <a:p>
                      <a:pPr marL="0" lvl="1" indent="0" algn="ctr">
                        <a:lnSpc>
                          <a:spcPts val="2800"/>
                        </a:lnSpc>
                        <a:spcBef>
                          <a:spcPct val="0"/>
                        </a:spcBef>
                        <a:defRPr/>
                      </a:pPr>
                      <a:r>
                        <a:rPr lang="nb-NO" sz="1200" noProof="0" dirty="0">
                          <a:solidFill>
                            <a:srgbClr val="000000"/>
                          </a:solidFill>
                          <a:latin typeface="Source Sans Pro" panose="020B0503030403020204" pitchFamily="34" charset="0"/>
                          <a:ea typeface="Source Sans Pro" panose="020B0503030403020204" pitchFamily="34" charset="0"/>
                        </a:rPr>
                        <a:t>KOM</a:t>
                      </a: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l">
                        <a:lnSpc>
                          <a:spcPts val="2800"/>
                        </a:lnSpc>
                        <a:spcBef>
                          <a:spcPct val="0"/>
                        </a:spcBef>
                        <a:defRPr/>
                      </a:pPr>
                      <a:r>
                        <a:rPr lang="nb-NO" sz="1200" noProof="0" dirty="0">
                          <a:solidFill>
                            <a:srgbClr val="000000"/>
                          </a:solidFill>
                          <a:latin typeface="Source Sans Pro" panose="020B0503030403020204" pitchFamily="34" charset="0"/>
                          <a:ea typeface="Source Sans Pro" panose="020B0503030403020204" pitchFamily="34" charset="0"/>
                        </a:rPr>
                        <a:t>Kommunikasjonsenheten</a:t>
                      </a: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ctr">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l">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extLst>
                  <a:ext uri="{0D108BD9-81ED-4DB2-BD59-A6C34878D82A}">
                    <a16:rowId xmlns:a16="http://schemas.microsoft.com/office/drawing/2014/main" val="10001"/>
                  </a:ext>
                </a:extLst>
              </a:tr>
              <a:tr h="1124281">
                <a:tc>
                  <a:txBody>
                    <a:bodyPr/>
                    <a:lstStyle/>
                    <a:p>
                      <a:pPr marL="0" lvl="1" indent="0" algn="ctr">
                        <a:lnSpc>
                          <a:spcPts val="2800"/>
                        </a:lnSpc>
                        <a:spcBef>
                          <a:spcPct val="0"/>
                        </a:spcBef>
                        <a:defRPr/>
                      </a:pPr>
                      <a:r>
                        <a:rPr lang="nb-NO" sz="1200" noProof="0" dirty="0">
                          <a:latin typeface="Source Sans Pro" panose="020B0503030403020204" pitchFamily="34" charset="0"/>
                          <a:ea typeface="Source Sans Pro" panose="020B0503030403020204" pitchFamily="34" charset="0"/>
                        </a:rPr>
                        <a:t>IA</a:t>
                      </a:r>
                    </a:p>
                  </a:txBody>
                  <a:tcPr marL="190500" marR="190500" marT="190500" marB="190500" anchor="ctr"/>
                </a:tc>
                <a:tc>
                  <a:txBody>
                    <a:bodyPr/>
                    <a:lstStyle/>
                    <a:p>
                      <a:pPr marL="0" lvl="1" indent="0" algn="l">
                        <a:lnSpc>
                          <a:spcPts val="2800"/>
                        </a:lnSpc>
                        <a:spcBef>
                          <a:spcPct val="0"/>
                        </a:spcBef>
                        <a:defRPr/>
                      </a:pPr>
                      <a:r>
                        <a:rPr lang="nb-NO" sz="1200" noProof="0" dirty="0">
                          <a:latin typeface="Source Sans Pro" panose="020B0503030403020204" pitchFamily="34" charset="0"/>
                          <a:ea typeface="Source Sans Pro" panose="020B0503030403020204" pitchFamily="34" charset="0"/>
                        </a:rPr>
                        <a:t>Inkluderende arbeid</a:t>
                      </a:r>
                      <a:r>
                        <a:rPr lang="nb-NO" sz="1200" noProof="0" dirty="0">
                          <a:solidFill>
                            <a:schemeClr val="tx1"/>
                          </a:solidFill>
                          <a:latin typeface="Source Sans Pro" panose="020B0503030403020204" pitchFamily="34" charset="0"/>
                          <a:ea typeface="Source Sans Pro" panose="020B0503030403020204" pitchFamily="34" charset="0"/>
                        </a:rPr>
                        <a:t>sliv</a:t>
                      </a:r>
                    </a:p>
                  </a:txBody>
                  <a:tcPr marL="190500" marR="190500" marT="190500" marB="190500" anchor="ctr"/>
                </a:tc>
                <a:tc>
                  <a:txBody>
                    <a:bodyPr/>
                    <a:lstStyle/>
                    <a:p>
                      <a:pPr marL="0" lvl="1" indent="0" algn="ctr">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l">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extLst>
                  <a:ext uri="{0D108BD9-81ED-4DB2-BD59-A6C34878D82A}">
                    <a16:rowId xmlns:a16="http://schemas.microsoft.com/office/drawing/2014/main" val="10002"/>
                  </a:ext>
                </a:extLst>
              </a:tr>
              <a:tr h="1124281">
                <a:tc>
                  <a:txBody>
                    <a:bodyPr/>
                    <a:lstStyle/>
                    <a:p>
                      <a:pPr marL="0" lvl="1" indent="0" algn="ctr">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l">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ctr">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tc>
                  <a:txBody>
                    <a:bodyPr/>
                    <a:lstStyle/>
                    <a:p>
                      <a:pPr marL="0" lvl="1" indent="0" algn="l">
                        <a:lnSpc>
                          <a:spcPts val="2800"/>
                        </a:lnSpc>
                        <a:spcBef>
                          <a:spcPct val="0"/>
                        </a:spcBef>
                        <a:defRPr/>
                      </a:pPr>
                      <a:endParaRPr lang="nb-NO" sz="1200" noProof="0" dirty="0">
                        <a:latin typeface="Source Sans Pro" panose="020B0503030403020204" pitchFamily="34" charset="0"/>
                        <a:ea typeface="Source Sans Pro" panose="020B0503030403020204" pitchFamily="34" charset="0"/>
                      </a:endParaRPr>
                    </a:p>
                  </a:txBody>
                  <a:tcPr marL="190500" marR="190500" marT="190500" marB="1905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1028700" y="3960672"/>
            <a:ext cx="7191900" cy="33289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lgn="ctr" rtl="0">
              <a:lnSpc>
                <a:spcPct val="150000"/>
              </a:lnSpc>
              <a:spcBef>
                <a:spcPct val="0"/>
              </a:spcBef>
              <a:defRPr/>
            </a:pPr>
            <a:r>
              <a:rPr kumimoji="0" lang="nb-NO" sz="3600" b="0" i="0" u="none" strike="noStrike" kern="1200" cap="none" spc="0" normalizeH="0" baseline="0" noProof="0" dirty="0">
                <a:ln>
                  <a:noFill/>
                </a:ln>
                <a:solidFill>
                  <a:srgbClr val="000000"/>
                </a:solidFill>
                <a:effectLst/>
                <a:uLnTx/>
                <a:uFillTx/>
                <a:latin typeface="Source Sans Pro"/>
                <a:ea typeface="Source Sans Pro"/>
                <a:cs typeface="+mn-cs"/>
              </a:rPr>
              <a:t>Visjon, verdi og mål</a:t>
            </a:r>
            <a:br>
              <a:rPr kumimoji="0" lang="nb-NO" sz="3600" b="0" i="0" u="none" strike="noStrike" kern="1200" cap="none" spc="0" normalizeH="0" baseline="0" noProof="0" dirty="0">
                <a:ln>
                  <a:noFill/>
                </a:ln>
                <a:solidFill>
                  <a:srgbClr val="000000"/>
                </a:solidFill>
                <a:effectLst/>
                <a:uLnTx/>
                <a:uFillTx/>
                <a:latin typeface="Source Sans Pro"/>
                <a:ea typeface="Source Sans Pro"/>
                <a:cs typeface="+mn-cs"/>
              </a:rPr>
            </a:br>
            <a:r>
              <a:rPr lang="nb-NO" sz="2000" i="1" dirty="0">
                <a:latin typeface="Source Sans Pro"/>
                <a:ea typeface="Source Sans Pro"/>
                <a:cs typeface="Times New Roman"/>
              </a:rPr>
              <a:t>Tips til leder:</a:t>
            </a:r>
            <a:br>
              <a:rPr lang="nb-NO" sz="2000" i="1" dirty="0">
                <a:latin typeface="Source Sans Pro"/>
                <a:ea typeface="Source Sans Pro"/>
                <a:cs typeface="Times New Roman"/>
              </a:rPr>
            </a:br>
            <a:r>
              <a:rPr lang="nb-NO" sz="2000" dirty="0">
                <a:latin typeface="Source Sans Pro"/>
                <a:ea typeface="Source Sans Pro"/>
                <a:cs typeface="Times New Roman"/>
              </a:rPr>
              <a:t>Lage en enkel samleside til den nyansatte om virksomheten </a:t>
            </a:r>
            <a:br>
              <a:rPr lang="nb-NO" sz="2000" i="1" dirty="0">
                <a:latin typeface="Source Sans Pro"/>
                <a:ea typeface="Source Sans Pro"/>
                <a:cs typeface="Times New Roman"/>
              </a:rPr>
            </a:br>
            <a:br>
              <a:rPr lang="nb-NO" sz="3600" i="1" dirty="0">
                <a:latin typeface="Source Sans Pro" panose="020B0503030403020204" pitchFamily="34" charset="0"/>
                <a:ea typeface="Source Sans Pro" panose="020B0503030403020204" pitchFamily="34" charset="0"/>
                <a:cs typeface="Times New Roman" panose="02020603050405020304" pitchFamily="18" charset="0"/>
              </a:rPr>
            </a:br>
            <a:endParaRPr kumimoji="0" lang="nb-NO" sz="3600" b="0" i="0" u="none" strike="noStrike" kern="1200" cap="none" spc="0" normalizeH="0" baseline="0" noProof="0" dirty="0">
              <a:ln>
                <a:noFill/>
              </a:ln>
              <a:solidFill>
                <a:srgbClr val="000000"/>
              </a:solidFill>
              <a:effectLst/>
              <a:uLnTx/>
              <a:uFillTx/>
              <a:latin typeface="Source Sans Pro"/>
              <a:ea typeface="Source Sans Pro"/>
              <a:cs typeface="+mn-cs"/>
            </a:endParaRPr>
          </a:p>
        </p:txBody>
      </p:sp>
      <p:sp>
        <p:nvSpPr>
          <p:cNvPr id="2" name="TextBox 2"/>
          <p:cNvSpPr txBox="1"/>
          <p:nvPr/>
        </p:nvSpPr>
        <p:spPr>
          <a:xfrm>
            <a:off x="10788155" y="1019175"/>
            <a:ext cx="5948788" cy="1931106"/>
          </a:xfrm>
          <a:prstGeom prst="rect">
            <a:avLst/>
          </a:prstGeom>
        </p:spPr>
        <p:txBody>
          <a:bodyPr lIns="0" tIns="0" rIns="0" bIns="0" rtlCol="0" anchor="t">
            <a:spAutoFit/>
          </a:bodyPr>
          <a:lstStyle/>
          <a:p>
            <a:pPr marL="0" lvl="1" indent="0" algn="ctr">
              <a:lnSpc>
                <a:spcPts val="5580"/>
              </a:lnSpc>
              <a:spcBef>
                <a:spcPct val="0"/>
              </a:spcBef>
            </a:pPr>
            <a:r>
              <a:rPr lang="nb-NO" sz="3600">
                <a:solidFill>
                  <a:srgbClr val="000000"/>
                </a:solidFill>
                <a:latin typeface="Source Sans Pro"/>
                <a:ea typeface="Source Sans Pro"/>
              </a:rPr>
              <a:t>Virksomhetens visjon</a:t>
            </a:r>
          </a:p>
          <a:p>
            <a:pPr lvl="1" algn="ctr"/>
            <a:r>
              <a:rPr lang="nb-NO" sz="3600">
                <a:solidFill>
                  <a:srgbClr val="000000"/>
                </a:solidFill>
                <a:ea typeface="+mn-lt"/>
                <a:cs typeface="+mn-lt"/>
              </a:rPr>
              <a:t>Fyll inn her </a:t>
            </a:r>
          </a:p>
          <a:p>
            <a:pPr marL="0" lvl="1" algn="ctr">
              <a:lnSpc>
                <a:spcPts val="5580"/>
              </a:lnSpc>
              <a:spcBef>
                <a:spcPct val="0"/>
              </a:spcBef>
            </a:pPr>
            <a:endParaRPr lang="nb-NO" sz="3600">
              <a:solidFill>
                <a:srgbClr val="000000"/>
              </a:solidFill>
              <a:latin typeface="Source Sans Pro" panose="020B0503030403020204" pitchFamily="34" charset="0"/>
              <a:ea typeface="Source Sans Pro" panose="020B0503030403020204" pitchFamily="34" charset="0"/>
            </a:endParaRPr>
          </a:p>
        </p:txBody>
      </p:sp>
      <p:sp>
        <p:nvSpPr>
          <p:cNvPr id="7" name="TextBox 7"/>
          <p:cNvSpPr txBox="1"/>
          <p:nvPr/>
        </p:nvSpPr>
        <p:spPr>
          <a:xfrm>
            <a:off x="10788155" y="4152869"/>
            <a:ext cx="5948788" cy="1931106"/>
          </a:xfrm>
          <a:prstGeom prst="rect">
            <a:avLst/>
          </a:prstGeom>
        </p:spPr>
        <p:txBody>
          <a:bodyPr lIns="0" tIns="0" rIns="0" bIns="0" rtlCol="0" anchor="t">
            <a:spAutoFit/>
          </a:bodyPr>
          <a:lstStyle/>
          <a:p>
            <a:pPr marL="0" lvl="1" indent="0" algn="ctr">
              <a:lnSpc>
                <a:spcPts val="5580"/>
              </a:lnSpc>
              <a:spcBef>
                <a:spcPct val="0"/>
              </a:spcBef>
            </a:pPr>
            <a:r>
              <a:rPr lang="nb-NO" sz="3600">
                <a:solidFill>
                  <a:srgbClr val="000000"/>
                </a:solidFill>
                <a:latin typeface="Source Sans Pro"/>
                <a:ea typeface="Source Sans Pro"/>
              </a:rPr>
              <a:t>Virksomhetens verdier</a:t>
            </a:r>
          </a:p>
          <a:p>
            <a:pPr lvl="1" algn="ctr"/>
            <a:r>
              <a:rPr lang="nb-NO" sz="3600">
                <a:solidFill>
                  <a:srgbClr val="000000"/>
                </a:solidFill>
                <a:ea typeface="+mn-lt"/>
                <a:cs typeface="+mn-lt"/>
              </a:rPr>
              <a:t>Fyll inn her </a:t>
            </a:r>
          </a:p>
          <a:p>
            <a:pPr marL="0" lvl="1" algn="ctr">
              <a:lnSpc>
                <a:spcPts val="5580"/>
              </a:lnSpc>
              <a:spcBef>
                <a:spcPct val="0"/>
              </a:spcBef>
            </a:pPr>
            <a:endParaRPr lang="nb-NO" sz="3600">
              <a:solidFill>
                <a:srgbClr val="000000"/>
              </a:solidFill>
              <a:latin typeface="Source Sans Pro" panose="020B0503030403020204" pitchFamily="34" charset="0"/>
              <a:ea typeface="Source Sans Pro" panose="020B0503030403020204" pitchFamily="34" charset="0"/>
            </a:endParaRPr>
          </a:p>
        </p:txBody>
      </p:sp>
      <p:sp>
        <p:nvSpPr>
          <p:cNvPr id="9" name="TextBox 9"/>
          <p:cNvSpPr txBox="1"/>
          <p:nvPr/>
        </p:nvSpPr>
        <p:spPr>
          <a:xfrm>
            <a:off x="10788155" y="7286564"/>
            <a:ext cx="5948788" cy="1931106"/>
          </a:xfrm>
          <a:prstGeom prst="rect">
            <a:avLst/>
          </a:prstGeom>
        </p:spPr>
        <p:txBody>
          <a:bodyPr lIns="0" tIns="0" rIns="0" bIns="0" rtlCol="0" anchor="t">
            <a:spAutoFit/>
          </a:bodyPr>
          <a:lstStyle/>
          <a:p>
            <a:pPr algn="ctr">
              <a:lnSpc>
                <a:spcPts val="5580"/>
              </a:lnSpc>
            </a:pPr>
            <a:r>
              <a:rPr lang="nb-NO" sz="3600">
                <a:solidFill>
                  <a:srgbClr val="000000"/>
                </a:solidFill>
                <a:latin typeface="Source Sans Pro"/>
                <a:ea typeface="Source Sans Pro"/>
              </a:rPr>
              <a:t>Virksomhetens mål</a:t>
            </a:r>
          </a:p>
          <a:p>
            <a:pPr algn="ctr"/>
            <a:r>
              <a:rPr lang="nb-NO" sz="3600">
                <a:solidFill>
                  <a:srgbClr val="000000"/>
                </a:solidFill>
                <a:ea typeface="+mn-lt"/>
                <a:cs typeface="+mn-lt"/>
              </a:rPr>
              <a:t>Fyll inn her </a:t>
            </a:r>
          </a:p>
          <a:p>
            <a:pPr algn="ctr">
              <a:lnSpc>
                <a:spcPts val="5580"/>
              </a:lnSpc>
            </a:pPr>
            <a:endParaRPr lang="nb-NO" sz="3600">
              <a:solidFill>
                <a:srgbClr val="000000"/>
              </a:solidFill>
              <a:latin typeface="Source Sans Pro"/>
              <a:ea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F04296A-8562-887A-07E8-ABB1A13C0AE8}"/>
              </a:ext>
            </a:extLst>
          </p:cNvPr>
          <p:cNvSpPr txBox="1">
            <a:spLocks noGrp="1"/>
          </p:cNvSpPr>
          <p:nvPr>
            <p:ph type="title" idx="4294967295"/>
          </p:nvPr>
        </p:nvSpPr>
        <p:spPr>
          <a:xfrm>
            <a:off x="1198417" y="315191"/>
            <a:ext cx="5948788" cy="689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l" defTabSz="914400" rtl="0" eaLnBrk="1" fontAlgn="auto" latinLnBrk="0" hangingPunct="1">
              <a:lnSpc>
                <a:spcPts val="5580"/>
              </a:lnSpc>
              <a:spcBef>
                <a:spcPct val="0"/>
              </a:spcBef>
              <a:spcAft>
                <a:spcPts val="0"/>
              </a:spcAft>
              <a:buClrTx/>
              <a:buSzTx/>
              <a:buFontTx/>
              <a:buNone/>
              <a:tabLst/>
              <a:defRPr/>
            </a:pPr>
            <a:r>
              <a:rPr kumimoji="0" lang="nb-NO" sz="45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Første uke: Mandag</a:t>
            </a:r>
          </a:p>
        </p:txBody>
      </p:sp>
      <p:sp>
        <p:nvSpPr>
          <p:cNvPr id="5" name="TextBox 3">
            <a:extLst>
              <a:ext uri="{FF2B5EF4-FFF2-40B4-BE49-F238E27FC236}">
                <a16:creationId xmlns:a16="http://schemas.microsoft.com/office/drawing/2014/main" id="{D8F0722D-E61F-F6D4-49B3-DDCADFA51B60}"/>
              </a:ext>
            </a:extLst>
          </p:cNvPr>
          <p:cNvSpPr txBox="1"/>
          <p:nvPr/>
        </p:nvSpPr>
        <p:spPr>
          <a:xfrm>
            <a:off x="1198417" y="1004226"/>
            <a:ext cx="16092055" cy="9373592"/>
          </a:xfrm>
          <a:prstGeom prst="rect">
            <a:avLst/>
          </a:prstGeom>
        </p:spPr>
        <p:txBody>
          <a:bodyPr wrap="square" lIns="0" tIns="0" rIns="0" bIns="0" rtlCol="0" anchor="t">
            <a:spAutoFit/>
          </a:bodyPr>
          <a:lstStyle/>
          <a:p>
            <a:pPr>
              <a:lnSpc>
                <a:spcPts val="3500"/>
              </a:lnSpc>
              <a:spcBef>
                <a:spcPct val="0"/>
              </a:spcBef>
            </a:pPr>
            <a:r>
              <a:rPr lang="nb-NO" b="1" dirty="0">
                <a:effectLst/>
                <a:latin typeface="Source Sans Pro"/>
                <a:ea typeface="Source Sans Pro"/>
                <a:cs typeface="Times New Roman"/>
              </a:rPr>
              <a:t>Velkommen</a:t>
            </a:r>
            <a:r>
              <a:rPr lang="nb-NO" b="1" dirty="0">
                <a:latin typeface="Source Sans Pro"/>
                <a:ea typeface="Source Sans Pro"/>
                <a:cs typeface="Times New Roman"/>
              </a:rPr>
              <a:t> </a:t>
            </a:r>
          </a:p>
          <a:p>
            <a:pPr>
              <a:lnSpc>
                <a:spcPts val="3500"/>
              </a:lnSpc>
              <a:spcBef>
                <a:spcPct val="0"/>
              </a:spcBef>
            </a:pPr>
            <a:r>
              <a:rPr lang="nb-NO" i="1" dirty="0">
                <a:latin typeface="Source Sans Pro"/>
                <a:ea typeface="Source Sans Pro"/>
                <a:cs typeface="Times New Roman"/>
              </a:rPr>
              <a:t>Tips til leder:</a:t>
            </a:r>
            <a:endParaRPr lang="nb-NO" i="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lnSpc>
                <a:spcPts val="3500"/>
              </a:lnSpc>
              <a:spcBef>
                <a:spcPct val="0"/>
              </a:spcBef>
              <a:buFont typeface="Arial" panose="020B0604020202020204" pitchFamily="34" charset="0"/>
              <a:buChar char="•"/>
            </a:pPr>
            <a:r>
              <a:rPr lang="nb-NO" dirty="0">
                <a:effectLst/>
                <a:latin typeface="Source Sans Pro" panose="020B0503030403020204" pitchFamily="34" charset="0"/>
                <a:ea typeface="Source Sans Pro" panose="020B0503030403020204" pitchFamily="34" charset="0"/>
                <a:cs typeface="Times New Roman"/>
              </a:rPr>
              <a:t>Leder møter den nyansatte ved inngangen</a:t>
            </a:r>
            <a:r>
              <a:rPr lang="nb-NO" dirty="0">
                <a:latin typeface="Source Sans Pro" panose="020B0503030403020204" pitchFamily="34" charset="0"/>
                <a:ea typeface="Source Sans Pro" panose="020B0503030403020204" pitchFamily="34" charset="0"/>
                <a:cs typeface="Times New Roman"/>
              </a:rPr>
              <a:t> </a:t>
            </a:r>
            <a:endParaRPr lang="nb-NO"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lnSpc>
                <a:spcPts val="3500"/>
              </a:lnSpc>
              <a:spcBef>
                <a:spcPct val="0"/>
              </a:spcBef>
              <a:buFont typeface="Arial" panose="020B0604020202020204" pitchFamily="34" charset="0"/>
              <a:buChar char="•"/>
            </a:pPr>
            <a:r>
              <a:rPr lang="nb-NO" dirty="0">
                <a:latin typeface="Source Sans Pro" panose="020B0503030403020204" pitchFamily="34" charset="0"/>
                <a:ea typeface="Source Sans Pro" panose="020B0503030403020204" pitchFamily="34" charset="0"/>
                <a:cs typeface="Times New Roman"/>
              </a:rPr>
              <a:t>Gi den nyansatte</a:t>
            </a:r>
            <a:r>
              <a:rPr lang="nb-NO" dirty="0">
                <a:effectLst/>
                <a:latin typeface="Source Sans Pro" panose="020B0503030403020204" pitchFamily="34" charset="0"/>
                <a:ea typeface="Source Sans Pro" panose="020B0503030403020204" pitchFamily="34" charset="0"/>
                <a:cs typeface="Times New Roman"/>
              </a:rPr>
              <a:t> </a:t>
            </a:r>
            <a:r>
              <a:rPr lang="nb-NO" dirty="0">
                <a:latin typeface="Source Sans Pro" panose="020B0503030403020204" pitchFamily="34" charset="0"/>
                <a:ea typeface="Source Sans Pro" panose="020B0503030403020204" pitchFamily="34" charset="0"/>
                <a:cs typeface="Times New Roman"/>
              </a:rPr>
              <a:t>en o</a:t>
            </a:r>
            <a:r>
              <a:rPr lang="nb-NO" dirty="0">
                <a:effectLst/>
                <a:latin typeface="Source Sans Pro" panose="020B0503030403020204" pitchFamily="34" charset="0"/>
                <a:ea typeface="Source Sans Pro" panose="020B0503030403020204" pitchFamily="34" charset="0"/>
                <a:cs typeface="Times New Roman"/>
              </a:rPr>
              <a:t>mvisning i bygget og vis kontorplass</a:t>
            </a:r>
            <a:r>
              <a:rPr lang="nb-NO" dirty="0">
                <a:latin typeface="Source Sans Pro" panose="020B0503030403020204" pitchFamily="34" charset="0"/>
                <a:ea typeface="Source Sans Pro" panose="020B0503030403020204" pitchFamily="34" charset="0"/>
                <a:cs typeface="Times New Roman"/>
              </a:rPr>
              <a:t> </a:t>
            </a:r>
            <a:endParaRPr lang="nb-NO"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lnSpc>
                <a:spcPts val="3500"/>
              </a:lnSpc>
              <a:spcBef>
                <a:spcPct val="0"/>
              </a:spcBef>
              <a:buFont typeface="Arial" panose="020B0604020202020204" pitchFamily="34" charset="0"/>
              <a:buChar char="•"/>
            </a:pPr>
            <a:r>
              <a:rPr lang="nb-NO" dirty="0">
                <a:effectLst/>
                <a:latin typeface="Source Sans Pro" panose="020B0503030403020204" pitchFamily="34" charset="0"/>
                <a:ea typeface="Source Sans Pro" panose="020B0503030403020204" pitchFamily="34" charset="0"/>
                <a:cs typeface="Times New Roman"/>
              </a:rPr>
              <a:t>Utdeling av adgangskort, PC og andre praktiske verktøy</a:t>
            </a:r>
            <a:endParaRPr lang="nb-NO"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lnSpc>
                <a:spcPts val="3500"/>
              </a:lnSpc>
              <a:spcBef>
                <a:spcPct val="0"/>
              </a:spcBef>
              <a:buFont typeface="Arial" panose="020B0604020202020204" pitchFamily="34" charset="0"/>
              <a:buChar char="•"/>
            </a:pPr>
            <a:r>
              <a:rPr lang="nb-NO" dirty="0">
                <a:solidFill>
                  <a:srgbClr val="333333"/>
                </a:solidFill>
                <a:latin typeface="Source Sans Pro" panose="020B0503030403020204" pitchFamily="34" charset="0"/>
                <a:ea typeface="Source Sans Pro" panose="020B0503030403020204" pitchFamily="34" charset="0"/>
                <a:cs typeface="Segoe UI"/>
              </a:rPr>
              <a:t>Vis DFØ-appen, stempling, regler for fleksitid. Intranett ol</a:t>
            </a:r>
            <a:endParaRPr lang="nb-NO"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endParaRPr lang="nb-NO" dirty="0">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dirty="0">
                <a:effectLst/>
                <a:latin typeface="Source Sans Pro"/>
                <a:ea typeface="Source Sans Pro"/>
                <a:cs typeface="Times New Roman"/>
              </a:rPr>
              <a:t>Hilserunde og lunsj med fadder og seksjonen</a:t>
            </a:r>
            <a:r>
              <a:rPr lang="nb-NO" b="1" dirty="0">
                <a:latin typeface="Source Sans Pro"/>
                <a:ea typeface="Source Sans Pro"/>
                <a:cs typeface="Times New Roman"/>
              </a:rPr>
              <a:t> </a:t>
            </a:r>
            <a:endParaRPr lang="nb-NO"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lvl="0" indent="-457200">
              <a:lnSpc>
                <a:spcPts val="3500"/>
              </a:lnSpc>
              <a:spcBef>
                <a:spcPct val="0"/>
              </a:spcBef>
              <a:buFont typeface="Arial" panose="020B0604020202020204" pitchFamily="34" charset="0"/>
              <a:buChar char="•"/>
            </a:pPr>
            <a:endParaRPr lang="nb-NO"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dirty="0">
                <a:effectLst/>
                <a:latin typeface="Source Sans Pro"/>
                <a:ea typeface="Source Sans Pro"/>
                <a:cs typeface="Times New Roman"/>
              </a:rPr>
              <a:t>Gjennomgang og spørsmål knyttet til virksomheten, enheten og oppgaver</a:t>
            </a:r>
            <a:br>
              <a:rPr lang="nb-NO" b="1" dirty="0">
                <a:latin typeface="Source Sans Pro"/>
                <a:ea typeface="Source Sans Pro"/>
                <a:cs typeface="Times New Roman"/>
              </a:rPr>
            </a:br>
            <a:r>
              <a:rPr lang="nb-NO" i="1" dirty="0">
                <a:latin typeface="Source Sans Pro"/>
                <a:ea typeface="Source Sans Pro"/>
                <a:cs typeface="Times New Roman"/>
              </a:rPr>
              <a:t>Tips til leder:</a:t>
            </a:r>
            <a:endParaRPr lang="nb-NO" dirty="0">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dirty="0">
                <a:effectLst/>
                <a:latin typeface="Source Sans Pro"/>
                <a:ea typeface="Source Sans Pro"/>
                <a:cs typeface="Times New Roman"/>
              </a:rPr>
              <a:t>Gjennomgang av plan og aktiviteter med den nyansatte for første uke på jobb</a:t>
            </a:r>
            <a:r>
              <a:rPr lang="nb-NO" dirty="0">
                <a:latin typeface="Source Sans Pro"/>
                <a:ea typeface="Source Sans Pro"/>
                <a:cs typeface="Times New Roman"/>
              </a:rPr>
              <a:t>  </a:t>
            </a:r>
            <a:endParaRPr lang="nb-NO"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lnSpc>
                <a:spcPts val="3500"/>
              </a:lnSpc>
              <a:spcBef>
                <a:spcPct val="0"/>
              </a:spcBef>
              <a:buFont typeface="Arial" panose="020B0604020202020204" pitchFamily="34" charset="0"/>
              <a:buChar char="•"/>
            </a:pPr>
            <a:r>
              <a:rPr lang="nb-NO" dirty="0">
                <a:effectLst/>
                <a:latin typeface="Source Sans Pro"/>
                <a:ea typeface="Source Sans Pro"/>
                <a:cs typeface="Times New Roman"/>
              </a:rPr>
              <a:t>Snakk om stillingen, om oppgavene som</a:t>
            </a:r>
            <a:r>
              <a:rPr lang="nb-NO" dirty="0">
                <a:latin typeface="Source Sans Pro"/>
                <a:ea typeface="Source Sans Pro"/>
                <a:cs typeface="Times New Roman"/>
              </a:rPr>
              <a:t> </a:t>
            </a:r>
            <a:r>
              <a:rPr lang="nb-NO" dirty="0">
                <a:effectLst/>
                <a:latin typeface="Source Sans Pro"/>
                <a:ea typeface="Source Sans Pro"/>
                <a:cs typeface="Times New Roman"/>
              </a:rPr>
              <a:t>venter og hvem som er de viktigste samarbeidskollegaene nå i starten</a:t>
            </a:r>
          </a:p>
          <a:p>
            <a:pPr marL="285750" indent="-285750">
              <a:lnSpc>
                <a:spcPts val="3500"/>
              </a:lnSpc>
              <a:spcBef>
                <a:spcPct val="0"/>
              </a:spcBef>
              <a:buFont typeface="Arial" panose="020B0604020202020204" pitchFamily="34" charset="0"/>
              <a:buChar char="•"/>
            </a:pPr>
            <a:r>
              <a:rPr lang="nb-NO" dirty="0" err="1">
                <a:effectLst/>
                <a:latin typeface="Source Sans Pro"/>
                <a:ea typeface="Source Sans Pro"/>
                <a:cs typeface="Times New Roman"/>
              </a:rPr>
              <a:t>Onboardingprosessen</a:t>
            </a:r>
            <a:r>
              <a:rPr lang="nb-NO" dirty="0">
                <a:effectLst/>
                <a:latin typeface="Source Sans Pro"/>
                <a:ea typeface="Source Sans Pro"/>
                <a:cs typeface="Times New Roman"/>
              </a:rPr>
              <a:t>, hva skal </a:t>
            </a:r>
            <a:r>
              <a:rPr lang="nb-NO" dirty="0">
                <a:latin typeface="Source Sans Pro"/>
                <a:ea typeface="Source Sans Pro"/>
                <a:cs typeface="Times New Roman"/>
              </a:rPr>
              <a:t>den nyansatte </a:t>
            </a:r>
            <a:r>
              <a:rPr lang="nb-NO" dirty="0">
                <a:effectLst/>
                <a:latin typeface="Source Sans Pro"/>
                <a:ea typeface="Source Sans Pro"/>
                <a:cs typeface="Times New Roman"/>
              </a:rPr>
              <a:t>gjennom</a:t>
            </a:r>
          </a:p>
          <a:p>
            <a:pPr marL="285750" indent="-285750">
              <a:lnSpc>
                <a:spcPts val="3500"/>
              </a:lnSpc>
              <a:spcBef>
                <a:spcPct val="0"/>
              </a:spcBef>
              <a:buFont typeface="Arial" panose="020B0604020202020204" pitchFamily="34" charset="0"/>
              <a:buChar char="•"/>
            </a:pPr>
            <a:r>
              <a:rPr lang="nb-NO" dirty="0">
                <a:effectLst/>
                <a:latin typeface="Source Sans Pro"/>
                <a:ea typeface="Source Sans Pro"/>
                <a:cs typeface="Times New Roman"/>
              </a:rPr>
              <a:t>Hvor finner </a:t>
            </a:r>
            <a:r>
              <a:rPr lang="nb-NO" dirty="0">
                <a:latin typeface="Source Sans Pro"/>
                <a:ea typeface="Source Sans Pro"/>
                <a:cs typeface="Times New Roman"/>
              </a:rPr>
              <a:t>den nyansatte svar - </a:t>
            </a:r>
            <a:r>
              <a:rPr lang="nb-NO" dirty="0">
                <a:effectLst/>
                <a:latin typeface="Source Sans Pro"/>
                <a:ea typeface="Source Sans Pro"/>
                <a:cs typeface="Times New Roman"/>
              </a:rPr>
              <a:t>hvilke kanaler brukes</a:t>
            </a:r>
            <a:r>
              <a:rPr lang="nb-NO" dirty="0">
                <a:latin typeface="Source Sans Pro"/>
                <a:ea typeface="Source Sans Pro"/>
                <a:cs typeface="Times New Roman"/>
              </a:rPr>
              <a:t>, intranett, fadder, HR</a:t>
            </a:r>
          </a:p>
          <a:p>
            <a:pPr marL="285750" indent="-285750">
              <a:lnSpc>
                <a:spcPts val="3500"/>
              </a:lnSpc>
              <a:spcBef>
                <a:spcPct val="0"/>
              </a:spcBef>
              <a:buFont typeface="Arial" panose="020B0604020202020204" pitchFamily="34" charset="0"/>
              <a:buChar char="•"/>
            </a:pPr>
            <a:r>
              <a:rPr lang="nb-NO" dirty="0">
                <a:latin typeface="Source Sans Pro"/>
                <a:ea typeface="Source Sans Pro"/>
                <a:cs typeface="Times New Roman"/>
              </a:rPr>
              <a:t>Kontaktinformasjon til </a:t>
            </a:r>
            <a:r>
              <a:rPr lang="nb-NO" dirty="0">
                <a:effectLst/>
                <a:latin typeface="Source Sans Pro"/>
                <a:ea typeface="Source Sans Pro"/>
                <a:cs typeface="Times New Roman"/>
              </a:rPr>
              <a:t>aktører </a:t>
            </a:r>
            <a:r>
              <a:rPr lang="nb-NO" dirty="0">
                <a:latin typeface="Source Sans Pro"/>
                <a:ea typeface="Source Sans Pro"/>
                <a:cs typeface="Times New Roman"/>
              </a:rPr>
              <a:t>den nyansatte </a:t>
            </a:r>
            <a:r>
              <a:rPr lang="nb-NO" dirty="0">
                <a:effectLst/>
                <a:latin typeface="Source Sans Pro"/>
                <a:ea typeface="Source Sans Pro"/>
                <a:cs typeface="Times New Roman"/>
              </a:rPr>
              <a:t>bør kjenne til</a:t>
            </a:r>
            <a:br>
              <a:rPr lang="nb-NO" dirty="0">
                <a:effectLst/>
                <a:latin typeface="Source Sans Pro"/>
                <a:ea typeface="Source Sans Pro"/>
                <a:cs typeface="Times New Roman"/>
              </a:rPr>
            </a:br>
            <a:endParaRPr lang="nb-NO" dirty="0"/>
          </a:p>
          <a:p>
            <a:pPr>
              <a:lnSpc>
                <a:spcPts val="3500"/>
              </a:lnSpc>
              <a:spcBef>
                <a:spcPct val="0"/>
              </a:spcBef>
            </a:pPr>
            <a:r>
              <a:rPr lang="nb-NO" b="1" dirty="0">
                <a:latin typeface="Source Sans Pro"/>
                <a:ea typeface="Source Sans Pro"/>
                <a:cs typeface="Times New Roman"/>
              </a:rPr>
              <a:t>Tid på egen arbeidsplass</a:t>
            </a:r>
            <a:endParaRPr lang="nb-NO" dirty="0"/>
          </a:p>
          <a:p>
            <a:pPr>
              <a:lnSpc>
                <a:spcPts val="3500"/>
              </a:lnSpc>
              <a:spcBef>
                <a:spcPct val="0"/>
              </a:spcBef>
            </a:pPr>
            <a:r>
              <a:rPr lang="nb-NO" b="1" dirty="0">
                <a:effectLst/>
                <a:latin typeface="Source Sans Pro"/>
                <a:ea typeface="Source Sans Pro"/>
                <a:cs typeface="Times New Roman"/>
              </a:rPr>
              <a:t>Kaffe med fadder</a:t>
            </a:r>
          </a:p>
          <a:p>
            <a:pPr>
              <a:lnSpc>
                <a:spcPts val="3500"/>
              </a:lnSpc>
              <a:spcBef>
                <a:spcPct val="0"/>
              </a:spcBef>
            </a:pPr>
            <a:r>
              <a:rPr lang="nb-NO" b="1" dirty="0">
                <a:latin typeface="Source Sans Pro"/>
                <a:ea typeface="Source Sans Pro"/>
                <a:cs typeface="Times New Roman"/>
              </a:rPr>
              <a:t>Tid på egen arbeidsplass</a:t>
            </a:r>
            <a:endParaRPr lang="nb-NO" dirty="0"/>
          </a:p>
          <a:p>
            <a:pPr>
              <a:lnSpc>
                <a:spcPts val="3500"/>
              </a:lnSpc>
              <a:spcBef>
                <a:spcPct val="0"/>
              </a:spcBef>
            </a:pPr>
            <a:endParaRPr lang="nb-NO" b="1" dirty="0">
              <a:latin typeface="Source Sans Pro" panose="020B0503030403020204" pitchFamily="34" charset="0"/>
              <a:ea typeface="Source Sans Pro" panose="020B050303040302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F04296A-8562-887A-07E8-ABB1A13C0AE8}"/>
              </a:ext>
            </a:extLst>
          </p:cNvPr>
          <p:cNvSpPr txBox="1">
            <a:spLocks noGrp="1"/>
          </p:cNvSpPr>
          <p:nvPr>
            <p:ph type="title" idx="4294967295"/>
          </p:nvPr>
        </p:nvSpPr>
        <p:spPr>
          <a:xfrm>
            <a:off x="1143000" y="315191"/>
            <a:ext cx="5948788" cy="689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l" defTabSz="914400" rtl="0" eaLnBrk="1" fontAlgn="auto" latinLnBrk="0" hangingPunct="1">
              <a:lnSpc>
                <a:spcPts val="5580"/>
              </a:lnSpc>
              <a:spcBef>
                <a:spcPct val="0"/>
              </a:spcBef>
              <a:spcAft>
                <a:spcPts val="0"/>
              </a:spcAft>
              <a:buClrTx/>
              <a:buSzTx/>
              <a:buFontTx/>
              <a:buNone/>
              <a:tabLst/>
              <a:defRPr/>
            </a:pPr>
            <a:r>
              <a:rPr kumimoji="0" lang="nb-NO" sz="45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Første uke: Tirsdag</a:t>
            </a:r>
          </a:p>
        </p:txBody>
      </p:sp>
      <p:sp>
        <p:nvSpPr>
          <p:cNvPr id="5" name="TextBox 3">
            <a:extLst>
              <a:ext uri="{FF2B5EF4-FFF2-40B4-BE49-F238E27FC236}">
                <a16:creationId xmlns:a16="http://schemas.microsoft.com/office/drawing/2014/main" id="{D8F0722D-E61F-F6D4-49B3-DDCADFA51B60}"/>
              </a:ext>
            </a:extLst>
          </p:cNvPr>
          <p:cNvSpPr txBox="1"/>
          <p:nvPr/>
        </p:nvSpPr>
        <p:spPr>
          <a:xfrm>
            <a:off x="1143000" y="1004226"/>
            <a:ext cx="16678835" cy="9373592"/>
          </a:xfrm>
          <a:prstGeom prst="rect">
            <a:avLst/>
          </a:prstGeom>
        </p:spPr>
        <p:txBody>
          <a:bodyPr wrap="square" lIns="0" tIns="0" rIns="0" bIns="0" rtlCol="0" anchor="t">
            <a:spAutoFit/>
          </a:bodyPr>
          <a:lstStyle/>
          <a:p>
            <a:pPr>
              <a:lnSpc>
                <a:spcPts val="3500"/>
              </a:lnSpc>
              <a:spcBef>
                <a:spcPct val="0"/>
              </a:spcBef>
            </a:pPr>
            <a:r>
              <a:rPr lang="nb-NO" b="1" dirty="0">
                <a:effectLst/>
                <a:latin typeface="Source Sans Pro"/>
                <a:ea typeface="Source Sans Pro"/>
                <a:cs typeface="Times New Roman"/>
              </a:rPr>
              <a:t>Opplæring i virksomhetens systemer</a:t>
            </a:r>
            <a:br>
              <a:rPr lang="nb-NO" b="1" dirty="0">
                <a:effectLst/>
                <a:latin typeface="Source Sans Pro"/>
                <a:ea typeface="Source Sans Pro"/>
                <a:cs typeface="Times New Roman"/>
              </a:rPr>
            </a:br>
            <a:r>
              <a:rPr lang="nb-NO" i="1" dirty="0">
                <a:latin typeface="Source Sans Pro"/>
                <a:ea typeface="Source Sans Pro"/>
                <a:cs typeface="Times New Roman"/>
              </a:rPr>
              <a:t>Tips til leder:</a:t>
            </a:r>
            <a:endParaRPr lang="nb-NO" b="1" dirty="0">
              <a:effectLst/>
              <a:latin typeface="Source Sans Pro"/>
              <a:ea typeface="Source Sans Pro"/>
              <a:cs typeface="Times New Roman"/>
            </a:endParaRPr>
          </a:p>
          <a:p>
            <a:pPr marL="285750" lvl="0" indent="-285750">
              <a:lnSpc>
                <a:spcPts val="3500"/>
              </a:lnSpc>
              <a:spcBef>
                <a:spcPct val="0"/>
              </a:spcBef>
              <a:buFont typeface="Arial" panose="020B0604020202020204" pitchFamily="34" charset="0"/>
              <a:buChar char="•"/>
            </a:pPr>
            <a:r>
              <a:rPr lang="nb-NO" dirty="0">
                <a:effectLst/>
                <a:latin typeface="Source Sans Pro"/>
                <a:ea typeface="Source Sans Pro"/>
                <a:cs typeface="Times New Roman"/>
              </a:rPr>
              <a:t>Leder eller fadder viser den nyansatte </a:t>
            </a:r>
            <a:r>
              <a:rPr lang="nb-NO" dirty="0">
                <a:latin typeface="Source Sans Pro"/>
                <a:ea typeface="Source Sans Pro"/>
                <a:cs typeface="Times New Roman"/>
              </a:rPr>
              <a:t>systemer og verktøy </a:t>
            </a:r>
            <a:br>
              <a:rPr lang="nb-NO" dirty="0">
                <a:latin typeface="Source Sans Pro"/>
                <a:ea typeface="Source Sans Pro"/>
                <a:cs typeface="Times New Roman" panose="02020603050405020304" pitchFamily="18" charset="0"/>
              </a:rPr>
            </a:br>
            <a:endParaRPr lang="nb-NO" dirty="0">
              <a:latin typeface="Source Sans Pro"/>
              <a:ea typeface="Source Sans Pro"/>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Opplæring i arbeidsoppgaver</a:t>
            </a:r>
            <a:r>
              <a:rPr lang="nb-NO" b="1" kern="100" dirty="0">
                <a:latin typeface="Source Sans Pro"/>
                <a:ea typeface="Source Sans Pro"/>
                <a:cs typeface="Times New Roman"/>
              </a:rPr>
              <a:t> </a:t>
            </a:r>
            <a:br>
              <a:rPr lang="nb-NO" b="1" kern="100" dirty="0">
                <a:latin typeface="Source Sans Pro"/>
                <a:ea typeface="Source Sans Pro"/>
                <a:cs typeface="Times New Roman"/>
              </a:rPr>
            </a:br>
            <a:r>
              <a:rPr lang="nb-NO" i="1" dirty="0">
                <a:latin typeface="Source Sans Pro"/>
                <a:ea typeface="Source Sans Pro"/>
                <a:cs typeface="Times New Roman"/>
              </a:rPr>
              <a:t>Tips til leder:</a:t>
            </a:r>
            <a:endParaRPr lang="nb-NO" b="1" kern="100" dirty="0">
              <a:latin typeface="Source Sans Pro"/>
              <a:ea typeface="Source Sans Pro"/>
              <a:cs typeface="Times New Roman"/>
            </a:endParaRPr>
          </a:p>
          <a:p>
            <a:pPr marL="285750" lvl="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Opplæring i virksomhetens brukere og tjenester</a:t>
            </a: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Tildel tidlig egne </a:t>
            </a:r>
            <a:r>
              <a:rPr lang="nb-NO" kern="100" dirty="0">
                <a:effectLst/>
                <a:latin typeface="Source Sans Pro"/>
                <a:ea typeface="Source Sans Pro"/>
                <a:cs typeface="Times New Roman"/>
              </a:rPr>
              <a:t>oppgaver til den nyansatte, </a:t>
            </a:r>
            <a:r>
              <a:rPr lang="nb-NO" kern="100" dirty="0">
                <a:latin typeface="Source Sans Pro"/>
                <a:ea typeface="Source Sans Pro"/>
                <a:cs typeface="Times New Roman"/>
              </a:rPr>
              <a:t>dette er viktig for </a:t>
            </a:r>
            <a:r>
              <a:rPr lang="nb-NO" kern="100" dirty="0">
                <a:effectLst/>
                <a:latin typeface="Source Sans Pro"/>
                <a:ea typeface="Source Sans Pro"/>
                <a:cs typeface="Times New Roman"/>
              </a:rPr>
              <a:t>å føle mening og nytte allerede fra start</a:t>
            </a:r>
            <a:endParaRPr lang="nb-NO" kern="100" dirty="0">
              <a:latin typeface="Source Sans Pro"/>
              <a:ea typeface="Source Sans Pro"/>
              <a:cs typeface="Times New Roman"/>
            </a:endParaRPr>
          </a:p>
          <a:p>
            <a:pPr marL="457200" indent="-457200">
              <a:lnSpc>
                <a:spcPts val="3500"/>
              </a:lnSpc>
              <a:spcBef>
                <a:spcPct val="0"/>
              </a:spcBef>
              <a:buFont typeface="Arial" panose="020B0604020202020204" pitchFamily="34" charset="0"/>
              <a:buChar char="•"/>
            </a:pPr>
            <a:endParaRPr lang="nb-NO" kern="100" dirty="0">
              <a:effectLst/>
              <a:latin typeface="Source Sans Pro"/>
              <a:ea typeface="Source Sans Pro"/>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Lunsj med kolleger</a:t>
            </a:r>
            <a:br>
              <a:rPr lang="nb-NO" b="1" kern="100" dirty="0">
                <a:effectLst/>
                <a:latin typeface="Source Sans Pro"/>
                <a:ea typeface="Source Sans Pro"/>
                <a:cs typeface="Times New Roman"/>
              </a:rPr>
            </a:br>
            <a:r>
              <a:rPr lang="nb-NO" i="1" dirty="0">
                <a:latin typeface="Source Sans Pro"/>
                <a:ea typeface="Source Sans Pro"/>
                <a:cs typeface="Times New Roman"/>
              </a:rPr>
              <a:t>Tips til leder:</a:t>
            </a:r>
            <a:endParaRPr lang="nb-NO" b="1" kern="100" dirty="0">
              <a:effectLst/>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kern="100" dirty="0">
                <a:effectLst/>
                <a:latin typeface="Source Sans Pro"/>
                <a:ea typeface="Source Sans Pro"/>
                <a:cs typeface="Times New Roman"/>
              </a:rPr>
              <a:t>Sørg for en felles lunsj der den nyansatte blir kjent med kolleger</a:t>
            </a:r>
            <a:r>
              <a:rPr lang="nb-NO" kern="100" dirty="0">
                <a:latin typeface="Source Sans Pro"/>
                <a:ea typeface="Source Sans Pro"/>
                <a:cs typeface="Times New Roman"/>
              </a:rPr>
              <a:t> </a:t>
            </a:r>
          </a:p>
          <a:p>
            <a:pPr marL="457200" indent="-457200">
              <a:lnSpc>
                <a:spcPts val="3500"/>
              </a:lnSpc>
              <a:spcBef>
                <a:spcPct val="0"/>
              </a:spcBef>
              <a:buFont typeface="Arial" panose="020B0604020202020204" pitchFamily="34" charset="0"/>
              <a:buChar char="•"/>
            </a:pPr>
            <a:endParaRPr lang="nb-NO" b="1" kern="100" dirty="0">
              <a:latin typeface="Source Sans Pro"/>
              <a:ea typeface="Source Sans Pro"/>
              <a:cs typeface="Times New Roman"/>
            </a:endParaRPr>
          </a:p>
          <a:p>
            <a:pPr>
              <a:lnSpc>
                <a:spcPts val="3500"/>
              </a:lnSpc>
              <a:spcBef>
                <a:spcPct val="0"/>
              </a:spcBef>
            </a:pPr>
            <a:r>
              <a:rPr lang="nb-NO" b="1" dirty="0">
                <a:latin typeface="Source Sans Pro"/>
                <a:ea typeface="Source Sans Pro"/>
                <a:cs typeface="Times New Roman"/>
              </a:rPr>
              <a:t>Tid på egen arbeidsplass</a:t>
            </a:r>
            <a:r>
              <a:rPr lang="nb-NO" b="1" kern="100" dirty="0">
                <a:effectLst/>
                <a:latin typeface="Source Sans Pro"/>
                <a:ea typeface="Source Sans Pro"/>
                <a:cs typeface="Times New Roman"/>
              </a:rPr>
              <a:t>/</a:t>
            </a:r>
            <a:r>
              <a:rPr lang="nb-NO" b="1" kern="100" dirty="0">
                <a:latin typeface="Source Sans Pro"/>
                <a:ea typeface="Source Sans Pro"/>
                <a:cs typeface="Times New Roman"/>
              </a:rPr>
              <a:t>møte</a:t>
            </a:r>
            <a:br>
              <a:rPr lang="nb-NO" b="1" kern="100" dirty="0">
                <a:latin typeface="Source Sans Pro"/>
                <a:ea typeface="Source Sans Pro"/>
                <a:cs typeface="Times New Roman"/>
              </a:rPr>
            </a:br>
            <a:r>
              <a:rPr lang="nb-NO" i="1" dirty="0">
                <a:latin typeface="Source Sans Pro"/>
                <a:ea typeface="Source Sans Pro"/>
                <a:cs typeface="Times New Roman"/>
              </a:rPr>
              <a:t>Tips til leder:</a:t>
            </a:r>
            <a:endParaRPr lang="nb-NO" dirty="0">
              <a:cs typeface="Calibri"/>
            </a:endParaRP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Tildel tidlig egne </a:t>
            </a:r>
            <a:r>
              <a:rPr lang="nb-NO" kern="100" dirty="0">
                <a:effectLst/>
                <a:latin typeface="Source Sans Pro"/>
                <a:ea typeface="Source Sans Pro"/>
                <a:cs typeface="Times New Roman"/>
              </a:rPr>
              <a:t>oppgaver til den nyansatte </a:t>
            </a: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Sjekk at kalenderen til den nyansatte er oppdatert med alle aktuelle møter  </a:t>
            </a:r>
            <a:endParaRPr lang="nb-NO" kern="100" dirty="0">
              <a:latin typeface="Source Sans Pro"/>
              <a:ea typeface="Source Sans Pro"/>
              <a:cs typeface="Times New Roman" panose="02020603050405020304" pitchFamily="18" charset="0"/>
            </a:endParaRPr>
          </a:p>
          <a:p>
            <a:pPr marL="285750" indent="-285750">
              <a:lnSpc>
                <a:spcPts val="3500"/>
              </a:lnSpc>
              <a:spcBef>
                <a:spcPct val="0"/>
              </a:spcBef>
              <a:buFont typeface="Arial" panose="020B0604020202020204" pitchFamily="34" charset="0"/>
              <a:buChar char="•"/>
            </a:pPr>
            <a:endParaRPr lang="nb-NO" kern="100" dirty="0">
              <a:effectLst/>
              <a:latin typeface="Source Sans Pro"/>
              <a:ea typeface="Source Sans Pro"/>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Kort kaffepause og </a:t>
            </a:r>
            <a:r>
              <a:rPr lang="nb-NO" b="1" kern="100" dirty="0" err="1">
                <a:effectLst/>
                <a:latin typeface="Source Sans Pro"/>
                <a:ea typeface="Source Sans Pro"/>
                <a:cs typeface="Times New Roman"/>
              </a:rPr>
              <a:t>mingling</a:t>
            </a:r>
            <a:endParaRPr lang="nb-NO" b="1" kern="100" dirty="0">
              <a:effectLst/>
              <a:latin typeface="Source Sans Pro"/>
              <a:ea typeface="Source Sans Pro"/>
              <a:cs typeface="Times New Roman"/>
            </a:endParaRPr>
          </a:p>
          <a:p>
            <a:pPr>
              <a:lnSpc>
                <a:spcPts val="3500"/>
              </a:lnSpc>
              <a:spcBef>
                <a:spcPct val="0"/>
              </a:spcBef>
            </a:pPr>
            <a:r>
              <a:rPr lang="nb-NO" i="1" dirty="0">
                <a:latin typeface="Source Sans Pro"/>
                <a:ea typeface="Source Sans Pro"/>
                <a:cs typeface="Times New Roman"/>
              </a:rPr>
              <a:t>Tips til leder:</a:t>
            </a:r>
            <a:endParaRPr lang="nb-NO" b="1" kern="100" dirty="0">
              <a:effectLst/>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Legg til rette for at den nyansatte kan blir kjent og knytte kontakt med fadder og kollegaer </a:t>
            </a:r>
            <a:endParaRPr lang="nb-NO" kern="100" dirty="0">
              <a:latin typeface="Source Sans Pro"/>
              <a:ea typeface="Source Sans Pro"/>
              <a:cs typeface="Times New Roman" panose="02020603050405020304" pitchFamily="18" charset="0"/>
            </a:endParaRPr>
          </a:p>
        </p:txBody>
      </p:sp>
    </p:spTree>
    <p:extLst>
      <p:ext uri="{BB962C8B-B14F-4D97-AF65-F5344CB8AC3E}">
        <p14:creationId xmlns:p14="http://schemas.microsoft.com/office/powerpoint/2010/main" val="379985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F04296A-8562-887A-07E8-ABB1A13C0AE8}"/>
              </a:ext>
            </a:extLst>
          </p:cNvPr>
          <p:cNvSpPr txBox="1">
            <a:spLocks noGrp="1"/>
          </p:cNvSpPr>
          <p:nvPr>
            <p:ph type="title" idx="4294967295"/>
          </p:nvPr>
        </p:nvSpPr>
        <p:spPr>
          <a:xfrm>
            <a:off x="1219200" y="298102"/>
            <a:ext cx="5948788" cy="689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l" defTabSz="914400" rtl="0" eaLnBrk="1" fontAlgn="auto" latinLnBrk="0" hangingPunct="1">
              <a:lnSpc>
                <a:spcPts val="5580"/>
              </a:lnSpc>
              <a:spcBef>
                <a:spcPct val="0"/>
              </a:spcBef>
              <a:spcAft>
                <a:spcPts val="0"/>
              </a:spcAft>
              <a:buClrTx/>
              <a:buSzTx/>
              <a:buFontTx/>
              <a:buNone/>
              <a:tabLst/>
              <a:defRPr/>
            </a:pPr>
            <a:r>
              <a:rPr kumimoji="0" lang="nb-NO" sz="45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Første uke: Onsdag</a:t>
            </a:r>
          </a:p>
        </p:txBody>
      </p:sp>
      <p:sp>
        <p:nvSpPr>
          <p:cNvPr id="5" name="TextBox 3">
            <a:extLst>
              <a:ext uri="{FF2B5EF4-FFF2-40B4-BE49-F238E27FC236}">
                <a16:creationId xmlns:a16="http://schemas.microsoft.com/office/drawing/2014/main" id="{D8F0722D-E61F-F6D4-49B3-DDCADFA51B60}"/>
              </a:ext>
            </a:extLst>
          </p:cNvPr>
          <p:cNvSpPr txBox="1"/>
          <p:nvPr/>
        </p:nvSpPr>
        <p:spPr>
          <a:xfrm>
            <a:off x="1219200" y="997529"/>
            <a:ext cx="16445752" cy="9822433"/>
          </a:xfrm>
          <a:prstGeom prst="rect">
            <a:avLst/>
          </a:prstGeom>
        </p:spPr>
        <p:txBody>
          <a:bodyPr wrap="square" lIns="0" tIns="0" rIns="0" bIns="0" rtlCol="0" anchor="t">
            <a:spAutoFit/>
          </a:bodyPr>
          <a:lstStyle/>
          <a:p>
            <a:pPr>
              <a:lnSpc>
                <a:spcPts val="3500"/>
              </a:lnSpc>
              <a:spcBef>
                <a:spcPct val="0"/>
              </a:spcBef>
            </a:pPr>
            <a:r>
              <a:rPr lang="nb-NO" b="1" dirty="0">
                <a:latin typeface="Source Sans Pro"/>
                <a:ea typeface="Source Sans Pro"/>
                <a:cs typeface="Times New Roman"/>
              </a:rPr>
              <a:t>Sjekk inn  </a:t>
            </a:r>
            <a:br>
              <a:rPr lang="nb-NO" b="1" dirty="0">
                <a:latin typeface="Source Sans Pro"/>
                <a:ea typeface="Source Sans Pro"/>
                <a:cs typeface="Times New Roman"/>
              </a:rPr>
            </a:br>
            <a:r>
              <a:rPr lang="nb-NO" i="1" dirty="0">
                <a:latin typeface="Source Sans Pro"/>
                <a:ea typeface="Source Sans Pro"/>
                <a:cs typeface="Times New Roman"/>
              </a:rPr>
              <a:t>Tips til leder:</a:t>
            </a:r>
            <a:endParaRPr lang="nb-NO" b="1" dirty="0">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kern="100" dirty="0">
                <a:effectLst/>
                <a:latin typeface="Source Sans Pro" panose="020B0503030403020204" pitchFamily="34" charset="0"/>
                <a:ea typeface="Source Sans Pro" panose="020B0503030403020204" pitchFamily="34" charset="0"/>
                <a:cs typeface="Times New Roman" panose="02020603050405020304" pitchFamily="18" charset="0"/>
              </a:rPr>
              <a:t>Leder eller f</a:t>
            </a:r>
            <a:r>
              <a:rPr lang="nb-NO" kern="100" dirty="0">
                <a:latin typeface="Source Sans Pro" panose="020B0503030403020204" pitchFamily="34" charset="0"/>
                <a:ea typeface="Source Sans Pro" panose="020B0503030403020204" pitchFamily="34" charset="0"/>
                <a:cs typeface="Times New Roman" panose="02020603050405020304" pitchFamily="18" charset="0"/>
              </a:rPr>
              <a:t>adder kaller inn til «sjekk inn» med den nyansatte </a:t>
            </a:r>
            <a:endParaRPr lang="nb-NO"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Ha en Individuell samtale</a:t>
            </a:r>
            <a:r>
              <a:rPr lang="nb-NO" kern="100" dirty="0">
                <a:effectLst/>
                <a:latin typeface="Source Sans Pro"/>
                <a:ea typeface="Source Sans Pro"/>
                <a:cs typeface="Times New Roman"/>
              </a:rPr>
              <a:t> med den nyansatte om inntrykk, utfordringer, og muligheter</a:t>
            </a: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Har kan den nyansatte l</a:t>
            </a:r>
            <a:r>
              <a:rPr lang="nb-NO" kern="100" dirty="0">
                <a:effectLst/>
                <a:latin typeface="Source Sans Pro"/>
                <a:ea typeface="Source Sans Pro"/>
                <a:cs typeface="Times New Roman"/>
              </a:rPr>
              <a:t>ufte/diskutere spørsmål, oppgaver og erfaringer </a:t>
            </a:r>
            <a:br>
              <a:rPr lang="nb-NO" kern="100" dirty="0">
                <a:effectLst/>
                <a:latin typeface="Source Sans Pro"/>
                <a:ea typeface="Source Sans Pro"/>
                <a:cs typeface="Times New Roman"/>
              </a:rPr>
            </a:br>
            <a:endParaRPr lang="nb-NO" kern="100" dirty="0">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dirty="0">
                <a:latin typeface="Source Sans Pro"/>
                <a:ea typeface="Source Sans Pro"/>
                <a:cs typeface="Times New Roman"/>
              </a:rPr>
              <a:t>Tid på egen arbeidsplass</a:t>
            </a:r>
            <a:r>
              <a:rPr lang="nb-NO" b="1" kern="100" dirty="0">
                <a:effectLst/>
                <a:latin typeface="Source Sans Pro"/>
                <a:ea typeface="Source Sans Pro"/>
                <a:cs typeface="Times New Roman"/>
              </a:rPr>
              <a:t>/</a:t>
            </a:r>
            <a:r>
              <a:rPr lang="nb-NO" b="1" kern="100" dirty="0">
                <a:latin typeface="Source Sans Pro"/>
                <a:ea typeface="Source Sans Pro"/>
                <a:cs typeface="Times New Roman"/>
              </a:rPr>
              <a:t>møte</a:t>
            </a:r>
            <a:br>
              <a:rPr lang="nb-NO" b="1" kern="100" dirty="0">
                <a:latin typeface="Source Sans Pro"/>
                <a:ea typeface="Source Sans Pro"/>
                <a:cs typeface="Times New Roman"/>
              </a:rPr>
            </a:br>
            <a:r>
              <a:rPr lang="nb-NO" i="1" dirty="0">
                <a:latin typeface="Source Sans Pro"/>
                <a:ea typeface="Source Sans Pro"/>
                <a:cs typeface="Times New Roman"/>
              </a:rPr>
              <a:t>Tips til leder:</a:t>
            </a:r>
            <a:endParaRPr lang="nb-NO" b="1" kern="100" dirty="0">
              <a:effectLst/>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Kall inn til et møte med teamet for å informere den nyansatte om pågående prosjekter</a:t>
            </a: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Husk at det er viktig å ta hensyn og introdusere den nyansatte for problemstillinger/kontekst i møter</a:t>
            </a:r>
            <a:endParaRPr lang="nb-NO" kern="100" dirty="0">
              <a:latin typeface="Source Sans Pro" panose="020B0503030403020204" pitchFamily="34" charset="0"/>
              <a:ea typeface="Source Sans Pro" panose="020B0503030403020204" pitchFamily="34" charset="0"/>
              <a:cs typeface="Times New Roman" panose="02020603050405020304" pitchFamily="18" charset="0"/>
            </a:endParaRP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Vær varsom med å benytte interne forkortelser i den første tiden til din nyansatt  </a:t>
            </a:r>
            <a:br>
              <a:rPr lang="nb-NO" kern="100" dirty="0">
                <a:latin typeface="Source Sans Pro"/>
                <a:ea typeface="Source Sans Pro"/>
                <a:cs typeface="Times New Roman"/>
              </a:rPr>
            </a:br>
            <a:endParaRPr lang="nb-NO" kern="100" dirty="0">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Lunsj med kolleger</a:t>
            </a:r>
            <a:br>
              <a:rPr lang="nb-NO" b="1" kern="100" dirty="0">
                <a:effectLst/>
                <a:latin typeface="Source Sans Pro"/>
                <a:ea typeface="Source Sans Pro"/>
                <a:cs typeface="Times New Roman"/>
              </a:rPr>
            </a:br>
            <a:r>
              <a:rPr lang="nb-NO" i="1" dirty="0">
                <a:latin typeface="Source Sans Pro"/>
                <a:ea typeface="Source Sans Pro"/>
                <a:cs typeface="Times New Roman"/>
              </a:rPr>
              <a:t>Tips til leder:</a:t>
            </a:r>
            <a:endParaRPr lang="nb-NO" b="1" kern="100" dirty="0">
              <a:effectLst/>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kern="100" dirty="0">
                <a:effectLst/>
                <a:latin typeface="Source Sans Pro"/>
                <a:ea typeface="Source Sans Pro"/>
                <a:cs typeface="Times New Roman"/>
              </a:rPr>
              <a:t>Finnes det andre nyansatte? En felles lunsj</a:t>
            </a:r>
            <a:r>
              <a:rPr lang="nb-NO" kern="100" dirty="0">
                <a:latin typeface="Source Sans Pro"/>
                <a:ea typeface="Source Sans Pro"/>
                <a:cs typeface="Times New Roman"/>
              </a:rPr>
              <a:t> for nyansatte</a:t>
            </a:r>
            <a:r>
              <a:rPr lang="nb-NO" kern="100" dirty="0">
                <a:effectLst/>
                <a:latin typeface="Source Sans Pro"/>
                <a:ea typeface="Source Sans Pro"/>
                <a:cs typeface="Times New Roman"/>
              </a:rPr>
              <a:t> er en fin måte for dem å bli kjent og utveksle erfaringer</a:t>
            </a:r>
          </a:p>
          <a:p>
            <a:pPr marL="285750" indent="-285750">
              <a:lnSpc>
                <a:spcPts val="3500"/>
              </a:lnSpc>
              <a:spcBef>
                <a:spcPct val="0"/>
              </a:spcBef>
              <a:buFont typeface="Arial" panose="020B0604020202020204" pitchFamily="34" charset="0"/>
              <a:buChar char="•"/>
            </a:pPr>
            <a:endParaRPr lang="nb-NO"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dirty="0">
                <a:latin typeface="Source Sans Pro"/>
                <a:ea typeface="Source Sans Pro"/>
                <a:cs typeface="Times New Roman"/>
              </a:rPr>
              <a:t>Tid på egen arbeidsplass</a:t>
            </a:r>
            <a:r>
              <a:rPr lang="nb-NO" b="1" kern="100" dirty="0">
                <a:effectLst/>
                <a:latin typeface="Source Sans Pro"/>
                <a:ea typeface="Source Sans Pro"/>
                <a:cs typeface="Times New Roman"/>
              </a:rPr>
              <a:t>/</a:t>
            </a:r>
            <a:r>
              <a:rPr lang="nb-NO" b="1" kern="100" dirty="0">
                <a:latin typeface="Source Sans Pro"/>
                <a:ea typeface="Source Sans Pro"/>
                <a:cs typeface="Times New Roman"/>
              </a:rPr>
              <a:t>møte</a:t>
            </a:r>
            <a:endParaRPr lang="nb-NO" b="1" kern="100" dirty="0">
              <a:effectLst/>
              <a:latin typeface="Source Sans Pro"/>
              <a:ea typeface="Source Sans Pro"/>
              <a:cs typeface="Times New Roman"/>
            </a:endParaRPr>
          </a:p>
          <a:p>
            <a:pPr>
              <a:lnSpc>
                <a:spcPts val="3500"/>
              </a:lnSpc>
              <a:spcBef>
                <a:spcPct val="0"/>
              </a:spcBef>
            </a:pPr>
            <a:endParaRPr lang="nb-NO" b="1"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Kort kaffepause og </a:t>
            </a:r>
            <a:r>
              <a:rPr lang="nb-NO" b="1" kern="100" dirty="0" err="1">
                <a:effectLst/>
                <a:latin typeface="Source Sans Pro"/>
                <a:ea typeface="Source Sans Pro"/>
                <a:cs typeface="Times New Roman"/>
              </a:rPr>
              <a:t>mingling</a:t>
            </a:r>
            <a:r>
              <a:rPr lang="nb-NO" b="1" kern="100" dirty="0">
                <a:latin typeface="Source Sans Pro"/>
                <a:ea typeface="Source Sans Pro"/>
                <a:cs typeface="Times New Roman"/>
              </a:rPr>
              <a:t> </a:t>
            </a:r>
            <a:endParaRPr lang="nb-NO" b="1"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endParaRPr lang="nb-NO" b="1"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dirty="0">
                <a:latin typeface="Source Sans Pro"/>
                <a:ea typeface="Source Sans Pro"/>
                <a:cs typeface="Times New Roman"/>
              </a:rPr>
              <a:t>Tid på egen arbeidsplass</a:t>
            </a:r>
            <a:r>
              <a:rPr lang="nb-NO" b="1" kern="100" dirty="0">
                <a:effectLst/>
                <a:latin typeface="Source Sans Pro"/>
                <a:ea typeface="Source Sans Pro"/>
                <a:cs typeface="Times New Roman"/>
              </a:rPr>
              <a:t>/</a:t>
            </a:r>
            <a:r>
              <a:rPr lang="nb-NO" b="1" kern="100" dirty="0">
                <a:latin typeface="Source Sans Pro"/>
                <a:ea typeface="Source Sans Pro"/>
                <a:cs typeface="Times New Roman"/>
              </a:rPr>
              <a:t>møte</a:t>
            </a:r>
            <a:endParaRPr lang="nb-NO" b="1" kern="100" dirty="0">
              <a:effectLst/>
              <a:latin typeface="Source Sans Pro"/>
              <a:ea typeface="Source Sans Pro"/>
              <a:cs typeface="Times New Roman"/>
            </a:endParaRPr>
          </a:p>
          <a:p>
            <a:pPr marL="457200" indent="-457200">
              <a:lnSpc>
                <a:spcPts val="3500"/>
              </a:lnSpc>
              <a:spcBef>
                <a:spcPct val="0"/>
              </a:spcBef>
              <a:buFont typeface="Arial" panose="020B0604020202020204" pitchFamily="34" charset="0"/>
              <a:buChar char="•"/>
            </a:pPr>
            <a:endParaRPr lang="nb-NO"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92272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F04296A-8562-887A-07E8-ABB1A13C0AE8}"/>
              </a:ext>
            </a:extLst>
          </p:cNvPr>
          <p:cNvSpPr txBox="1">
            <a:spLocks noGrp="1"/>
          </p:cNvSpPr>
          <p:nvPr>
            <p:ph type="title" idx="4294967295"/>
          </p:nvPr>
        </p:nvSpPr>
        <p:spPr>
          <a:xfrm>
            <a:off x="1066800" y="233307"/>
            <a:ext cx="5948788" cy="689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l" defTabSz="914400" rtl="0" eaLnBrk="1" fontAlgn="auto" latinLnBrk="0" hangingPunct="1">
              <a:lnSpc>
                <a:spcPts val="5580"/>
              </a:lnSpc>
              <a:spcBef>
                <a:spcPct val="0"/>
              </a:spcBef>
              <a:spcAft>
                <a:spcPts val="0"/>
              </a:spcAft>
              <a:buClrTx/>
              <a:buSzTx/>
              <a:buFontTx/>
              <a:buNone/>
              <a:tabLst/>
              <a:defRPr/>
            </a:pPr>
            <a:r>
              <a:rPr kumimoji="0" lang="nb-NO" sz="45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Første uke: Torsdag</a:t>
            </a:r>
          </a:p>
        </p:txBody>
      </p:sp>
      <p:sp>
        <p:nvSpPr>
          <p:cNvPr id="5" name="TextBox 3">
            <a:extLst>
              <a:ext uri="{FF2B5EF4-FFF2-40B4-BE49-F238E27FC236}">
                <a16:creationId xmlns:a16="http://schemas.microsoft.com/office/drawing/2014/main" id="{D8F0722D-E61F-F6D4-49B3-DDCADFA51B60}"/>
              </a:ext>
            </a:extLst>
          </p:cNvPr>
          <p:cNvSpPr txBox="1"/>
          <p:nvPr/>
        </p:nvSpPr>
        <p:spPr>
          <a:xfrm>
            <a:off x="1066800" y="1047033"/>
            <a:ext cx="17044499" cy="7578228"/>
          </a:xfrm>
          <a:prstGeom prst="rect">
            <a:avLst/>
          </a:prstGeom>
        </p:spPr>
        <p:txBody>
          <a:bodyPr wrap="square" lIns="0" tIns="0" rIns="0" bIns="0" rtlCol="0" anchor="t">
            <a:spAutoFit/>
          </a:bodyPr>
          <a:lstStyle/>
          <a:p>
            <a:pPr>
              <a:lnSpc>
                <a:spcPts val="3500"/>
              </a:lnSpc>
              <a:spcBef>
                <a:spcPct val="0"/>
              </a:spcBef>
            </a:pPr>
            <a:r>
              <a:rPr lang="nb-NO" b="1" dirty="0">
                <a:latin typeface="Source Sans Pro"/>
                <a:ea typeface="Source Sans Pro"/>
                <a:cs typeface="Times New Roman"/>
              </a:rPr>
              <a:t>Sjekk inn</a:t>
            </a:r>
            <a:br>
              <a:rPr lang="nb-NO" b="1" dirty="0">
                <a:latin typeface="Source Sans Pro"/>
                <a:ea typeface="Source Sans Pro"/>
                <a:cs typeface="Times New Roman"/>
              </a:rPr>
            </a:br>
            <a:r>
              <a:rPr lang="nb-NO" i="1" dirty="0">
                <a:latin typeface="Source Sans Pro"/>
                <a:ea typeface="Source Sans Pro"/>
                <a:cs typeface="Times New Roman"/>
              </a:rPr>
              <a:t>Tips til leder:</a:t>
            </a:r>
            <a:endParaRPr lang="nb-NO" b="1" dirty="0">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kern="100" dirty="0">
                <a:effectLst/>
                <a:latin typeface="Source Sans Pro" panose="020B0503030403020204" pitchFamily="34" charset="0"/>
                <a:ea typeface="Source Sans Pro" panose="020B0503030403020204" pitchFamily="34" charset="0"/>
                <a:cs typeface="Times New Roman" panose="02020603050405020304" pitchFamily="18" charset="0"/>
              </a:rPr>
              <a:t>Leder eller f</a:t>
            </a:r>
            <a:r>
              <a:rPr lang="nb-NO" kern="100" dirty="0">
                <a:latin typeface="Source Sans Pro" panose="020B0503030403020204" pitchFamily="34" charset="0"/>
                <a:ea typeface="Source Sans Pro" panose="020B0503030403020204" pitchFamily="34" charset="0"/>
                <a:cs typeface="Times New Roman" panose="02020603050405020304" pitchFamily="18" charset="0"/>
              </a:rPr>
              <a:t>adder kaller inn til «sjekk inn» med den nyansatte </a:t>
            </a:r>
            <a:endParaRPr lang="nb-NO" b="1"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0">
              <a:lnSpc>
                <a:spcPts val="3500"/>
              </a:lnSpc>
              <a:spcBef>
                <a:spcPct val="0"/>
              </a:spcBef>
            </a:pPr>
            <a:endParaRPr lang="nb-NO"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Egenarbeid/</a:t>
            </a:r>
            <a:r>
              <a:rPr lang="nb-NO" b="1" kern="100" dirty="0">
                <a:latin typeface="Source Sans Pro"/>
                <a:ea typeface="Source Sans Pro"/>
                <a:cs typeface="Times New Roman"/>
              </a:rPr>
              <a:t>møte</a:t>
            </a:r>
            <a:br>
              <a:rPr lang="nb-NO" b="1" kern="100" dirty="0">
                <a:latin typeface="Source Sans Pro"/>
                <a:ea typeface="Source Sans Pro"/>
                <a:cs typeface="Times New Roman"/>
              </a:rPr>
            </a:br>
            <a:r>
              <a:rPr lang="nb-NO" i="1" dirty="0">
                <a:latin typeface="Source Sans Pro"/>
                <a:ea typeface="Source Sans Pro"/>
                <a:cs typeface="Times New Roman"/>
              </a:rPr>
              <a:t>Tips til leder:</a:t>
            </a:r>
            <a:endParaRPr lang="nb-NO" b="1" kern="100" dirty="0">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kern="100" dirty="0">
                <a:latin typeface="Source Sans Pro"/>
                <a:ea typeface="Source Sans Pro"/>
                <a:cs typeface="Times New Roman"/>
              </a:rPr>
              <a:t>Eksempel på aktivitet til den nyansatte: Inviter kollegaer og nøkkelpersoner inn til en prat og bli kjent med deres rolle og kompetanse. Her er det viktig at også den nyansatte forteller om egen kompetanse. Oppfordre til at møtene spres utover den første tiden som nyansatt, da det er mange inntrykk den første tiden som ny.   </a:t>
            </a:r>
          </a:p>
          <a:p>
            <a:pPr>
              <a:lnSpc>
                <a:spcPts val="3500"/>
              </a:lnSpc>
              <a:spcBef>
                <a:spcPct val="0"/>
              </a:spcBef>
            </a:pPr>
            <a:r>
              <a:rPr lang="nb-NO" kern="100" dirty="0">
                <a:latin typeface="Source Sans Pro"/>
                <a:ea typeface="Source Sans Pro"/>
                <a:cs typeface="Times New Roman"/>
              </a:rPr>
              <a:t>  </a:t>
            </a:r>
            <a:endParaRPr lang="nb-NO"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Lunsj med kolleger</a:t>
            </a:r>
          </a:p>
          <a:p>
            <a:pPr marL="457200" indent="-457200">
              <a:lnSpc>
                <a:spcPts val="3500"/>
              </a:lnSpc>
              <a:spcBef>
                <a:spcPct val="0"/>
              </a:spcBef>
              <a:buFont typeface="Arial" panose="020B0604020202020204" pitchFamily="34" charset="0"/>
              <a:buChar char="•"/>
            </a:pPr>
            <a:endParaRPr lang="nb-NO" kern="100" dirty="0">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Tid på egen arbeidsplass/</a:t>
            </a:r>
            <a:r>
              <a:rPr lang="nb-NO" b="1" kern="100" dirty="0">
                <a:latin typeface="Source Sans Pro"/>
                <a:ea typeface="Source Sans Pro"/>
                <a:cs typeface="Times New Roman"/>
              </a:rPr>
              <a:t>møte </a:t>
            </a:r>
            <a:endParaRPr lang="nb-NO" b="1" kern="100" dirty="0">
              <a:effectLst/>
              <a:latin typeface="Source Sans Pro"/>
              <a:ea typeface="Source Sans Pro"/>
              <a:cs typeface="Times New Roman"/>
            </a:endParaRPr>
          </a:p>
          <a:p>
            <a:pPr>
              <a:lnSpc>
                <a:spcPts val="3500"/>
              </a:lnSpc>
              <a:spcBef>
                <a:spcPct val="0"/>
              </a:spcBef>
            </a:pPr>
            <a:endParaRPr lang="nb-NO"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Kort kaffepause og </a:t>
            </a:r>
            <a:r>
              <a:rPr lang="nb-NO" b="1" kern="100" dirty="0" err="1">
                <a:effectLst/>
                <a:latin typeface="Source Sans Pro"/>
                <a:ea typeface="Source Sans Pro"/>
                <a:cs typeface="Times New Roman"/>
              </a:rPr>
              <a:t>mingling</a:t>
            </a:r>
            <a:r>
              <a:rPr lang="nb-NO" b="1" kern="100" dirty="0">
                <a:latin typeface="Source Sans Pro"/>
                <a:ea typeface="Source Sans Pro"/>
                <a:cs typeface="Times New Roman"/>
              </a:rPr>
              <a:t> </a:t>
            </a:r>
            <a:endParaRPr lang="nb-NO" b="1"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endParaRPr lang="nb-NO"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Tid på egen arbeidsplass/møte</a:t>
            </a:r>
            <a:r>
              <a:rPr lang="nb-NO" b="1" kern="100" dirty="0">
                <a:latin typeface="Source Sans Pro"/>
                <a:ea typeface="Source Sans Pro"/>
                <a:cs typeface="Times New Roman"/>
              </a:rPr>
              <a:t> </a:t>
            </a:r>
            <a:endParaRPr lang="nb-NO" b="1" kern="100" dirty="0">
              <a:effectLst/>
              <a:latin typeface="Source Sans Pro"/>
              <a:ea typeface="Source Sans Pro"/>
              <a:cs typeface="Times New Roman"/>
            </a:endParaRPr>
          </a:p>
          <a:p>
            <a:pPr marL="457200" indent="-457200">
              <a:lnSpc>
                <a:spcPts val="3500"/>
              </a:lnSpc>
              <a:spcBef>
                <a:spcPct val="0"/>
              </a:spcBef>
              <a:buFont typeface="Arial" panose="020B0604020202020204" pitchFamily="34" charset="0"/>
              <a:buChar char="•"/>
            </a:pPr>
            <a:endParaRPr lang="nb-NO" kern="1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275110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8F04296A-8562-887A-07E8-ABB1A13C0AE8}"/>
              </a:ext>
            </a:extLst>
          </p:cNvPr>
          <p:cNvSpPr txBox="1">
            <a:spLocks noGrp="1"/>
          </p:cNvSpPr>
          <p:nvPr>
            <p:ph type="title" idx="4294967295"/>
          </p:nvPr>
        </p:nvSpPr>
        <p:spPr>
          <a:xfrm>
            <a:off x="1295400" y="145473"/>
            <a:ext cx="5948788" cy="689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1" indent="0" algn="l" defTabSz="914400" rtl="0" eaLnBrk="1" fontAlgn="auto" latinLnBrk="0" hangingPunct="1">
              <a:lnSpc>
                <a:spcPts val="5580"/>
              </a:lnSpc>
              <a:spcBef>
                <a:spcPct val="0"/>
              </a:spcBef>
              <a:spcAft>
                <a:spcPts val="0"/>
              </a:spcAft>
              <a:buClrTx/>
              <a:buSzTx/>
              <a:buFontTx/>
              <a:buNone/>
              <a:tabLst/>
              <a:defRPr/>
            </a:pPr>
            <a:r>
              <a:rPr kumimoji="0" lang="nb-NO" sz="45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Første uke: Fredag</a:t>
            </a:r>
          </a:p>
        </p:txBody>
      </p:sp>
      <p:sp>
        <p:nvSpPr>
          <p:cNvPr id="5" name="TextBox 3">
            <a:extLst>
              <a:ext uri="{FF2B5EF4-FFF2-40B4-BE49-F238E27FC236}">
                <a16:creationId xmlns:a16="http://schemas.microsoft.com/office/drawing/2014/main" id="{D8F0722D-E61F-F6D4-49B3-DDCADFA51B60}"/>
              </a:ext>
            </a:extLst>
          </p:cNvPr>
          <p:cNvSpPr txBox="1"/>
          <p:nvPr/>
        </p:nvSpPr>
        <p:spPr>
          <a:xfrm>
            <a:off x="1295400" y="1111827"/>
            <a:ext cx="16524546" cy="7129388"/>
          </a:xfrm>
          <a:prstGeom prst="rect">
            <a:avLst/>
          </a:prstGeom>
        </p:spPr>
        <p:txBody>
          <a:bodyPr wrap="square" lIns="0" tIns="0" rIns="0" bIns="0" rtlCol="0" anchor="t">
            <a:spAutoFit/>
          </a:bodyPr>
          <a:lstStyle/>
          <a:p>
            <a:pPr lvl="0">
              <a:lnSpc>
                <a:spcPts val="3500"/>
              </a:lnSpc>
              <a:spcBef>
                <a:spcPct val="0"/>
              </a:spcBef>
            </a:pPr>
            <a:r>
              <a:rPr lang="nb-NO" b="1" kern="100">
                <a:latin typeface="Source Sans Pro"/>
                <a:ea typeface="Source Sans Pro"/>
                <a:cs typeface="Times New Roman"/>
              </a:rPr>
              <a:t>Gjennomgang av uken og veien videre</a:t>
            </a:r>
          </a:p>
          <a:p>
            <a:pPr>
              <a:lnSpc>
                <a:spcPts val="3500"/>
              </a:lnSpc>
              <a:spcBef>
                <a:spcPct val="0"/>
              </a:spcBef>
            </a:pPr>
            <a:r>
              <a:rPr lang="nb-NO" i="1" dirty="0">
                <a:latin typeface="Source Sans Pro"/>
                <a:ea typeface="Source Sans Pro"/>
                <a:cs typeface="Times New Roman"/>
              </a:rPr>
              <a:t>Tips til leder:</a:t>
            </a:r>
            <a:endParaRPr lang="nb-NO" b="1" kern="100" dirty="0">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a:latin typeface="Source Sans Pro"/>
                <a:ea typeface="Source Sans Pro"/>
                <a:cs typeface="Times New Roman"/>
              </a:rPr>
              <a:t> </a:t>
            </a:r>
            <a:r>
              <a:rPr lang="nb-NO" dirty="0">
                <a:latin typeface="Source Sans Pro"/>
                <a:ea typeface="Source Sans Pro"/>
                <a:cs typeface="Times New Roman"/>
              </a:rPr>
              <a:t>K</a:t>
            </a:r>
            <a:r>
              <a:rPr lang="nb-NO">
                <a:latin typeface="Source Sans Pro"/>
                <a:ea typeface="Source Sans Pro"/>
                <a:cs typeface="Times New Roman"/>
              </a:rPr>
              <a:t>all </a:t>
            </a:r>
            <a:r>
              <a:rPr lang="nb-NO" dirty="0">
                <a:latin typeface="Source Sans Pro"/>
                <a:ea typeface="Source Sans Pro"/>
                <a:cs typeface="Times New Roman"/>
              </a:rPr>
              <a:t>inn den nyansatte til en prat</a:t>
            </a:r>
            <a:r>
              <a:rPr lang="nb-NO" dirty="0">
                <a:effectLst/>
                <a:latin typeface="Source Sans Pro"/>
                <a:ea typeface="Source Sans Pro"/>
                <a:cs typeface="Times New Roman"/>
              </a:rPr>
              <a:t> </a:t>
            </a:r>
            <a:r>
              <a:rPr lang="nb-NO">
                <a:effectLst/>
                <a:latin typeface="Source Sans Pro"/>
                <a:ea typeface="Source Sans Pro"/>
                <a:cs typeface="Times New Roman"/>
              </a:rPr>
              <a:t>om den første uken, hvordan det har gått, og eventuelle spørsmål</a:t>
            </a:r>
          </a:p>
          <a:p>
            <a:pPr marL="285750" indent="-285750">
              <a:lnSpc>
                <a:spcPts val="3500"/>
              </a:lnSpc>
              <a:spcBef>
                <a:spcPct val="0"/>
              </a:spcBef>
              <a:buFont typeface="Arial" panose="020B0604020202020204" pitchFamily="34" charset="0"/>
              <a:buChar char="•"/>
            </a:pPr>
            <a:r>
              <a:rPr lang="nb-NO">
                <a:latin typeface="Source Sans Pro"/>
                <a:ea typeface="Source Sans Pro"/>
                <a:cs typeface="Times New Roman"/>
              </a:rPr>
              <a:t>Husk at den nyansattes erfaringer er verdifulle for hvordan den første tiden i virksomheten har vært, få tilbakemeldinger og tilrettelegg innfasingen</a:t>
            </a:r>
            <a:endParaRPr lang="nb-NO">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endParaRPr lang="nb-NO" b="1" kern="100">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latin typeface="Source Sans Pro"/>
                <a:ea typeface="Source Sans Pro"/>
                <a:cs typeface="Times New Roman"/>
              </a:rPr>
              <a:t>Se på hva som skjer </a:t>
            </a:r>
            <a:r>
              <a:rPr lang="nb-NO" b="1" kern="100">
                <a:latin typeface="Source Sans Pro"/>
                <a:ea typeface="Source Sans Pro"/>
                <a:cs typeface="Times New Roman"/>
              </a:rPr>
              <a:t>neste uke</a:t>
            </a:r>
            <a:br>
              <a:rPr lang="nb-NO" b="1" kern="100" dirty="0">
                <a:latin typeface="Source Sans Pro"/>
                <a:ea typeface="Source Sans Pro"/>
                <a:cs typeface="Times New Roman"/>
              </a:rPr>
            </a:br>
            <a:r>
              <a:rPr lang="nb-NO" i="1" dirty="0">
                <a:latin typeface="Source Sans Pro"/>
                <a:ea typeface="Source Sans Pro"/>
                <a:cs typeface="Times New Roman"/>
              </a:rPr>
              <a:t>Tips til leder:</a:t>
            </a:r>
            <a:endParaRPr lang="nb-NO" b="1" kern="100">
              <a:latin typeface="Source Sans Pro"/>
              <a:ea typeface="Source Sans Pro"/>
              <a:cs typeface="Times New Roman"/>
            </a:endParaRPr>
          </a:p>
          <a:p>
            <a:pPr marL="285750" indent="-285750">
              <a:lnSpc>
                <a:spcPts val="3500"/>
              </a:lnSpc>
              <a:spcBef>
                <a:spcPct val="0"/>
              </a:spcBef>
              <a:buFont typeface="Arial" panose="020B0604020202020204" pitchFamily="34" charset="0"/>
              <a:buChar char="•"/>
            </a:pPr>
            <a:r>
              <a:rPr lang="nb-NO" kern="100">
                <a:effectLst/>
                <a:latin typeface="Source Sans Pro"/>
                <a:ea typeface="Source Sans Pro"/>
                <a:cs typeface="Times New Roman"/>
              </a:rPr>
              <a:t>Gjennomgang av planlagte oppgaver og mål for den kommende uken</a:t>
            </a:r>
          </a:p>
          <a:p>
            <a:pPr>
              <a:lnSpc>
                <a:spcPts val="3500"/>
              </a:lnSpc>
              <a:spcBef>
                <a:spcPct val="0"/>
              </a:spcBef>
            </a:pPr>
            <a:endParaRPr lang="nb-NO"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a:effectLst/>
                <a:latin typeface="Source Sans Pro"/>
                <a:ea typeface="Source Sans Pro"/>
                <a:cs typeface="Times New Roman"/>
              </a:rPr>
              <a:t>Lunsj med kolleger</a:t>
            </a:r>
          </a:p>
          <a:p>
            <a:pPr marL="457200" indent="-457200">
              <a:lnSpc>
                <a:spcPts val="3500"/>
              </a:lnSpc>
              <a:spcBef>
                <a:spcPct val="0"/>
              </a:spcBef>
              <a:buFont typeface="Arial" panose="020B0604020202020204" pitchFamily="34" charset="0"/>
              <a:buChar char="•"/>
            </a:pPr>
            <a:endParaRPr lang="nb-NO" b="1" kern="100">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dirty="0">
                <a:effectLst/>
                <a:latin typeface="Source Sans Pro"/>
                <a:ea typeface="Source Sans Pro"/>
                <a:cs typeface="Times New Roman"/>
              </a:rPr>
              <a:t>Tid på egen arbeidsplass</a:t>
            </a:r>
            <a:r>
              <a:rPr lang="nb-NO" b="1" kern="100">
                <a:effectLst/>
                <a:latin typeface="Source Sans Pro"/>
                <a:ea typeface="Source Sans Pro"/>
                <a:cs typeface="Times New Roman"/>
              </a:rPr>
              <a:t>/</a:t>
            </a:r>
            <a:r>
              <a:rPr lang="nb-NO" b="1" kern="100">
                <a:latin typeface="Source Sans Pro"/>
                <a:ea typeface="Source Sans Pro"/>
                <a:cs typeface="Times New Roman"/>
              </a:rPr>
              <a:t>møte</a:t>
            </a:r>
            <a:endParaRPr lang="nb-NO" b="1" kern="100">
              <a:effectLst/>
              <a:latin typeface="Source Sans Pro"/>
              <a:ea typeface="Source Sans Pro"/>
              <a:cs typeface="Times New Roman"/>
            </a:endParaRPr>
          </a:p>
          <a:p>
            <a:pPr>
              <a:lnSpc>
                <a:spcPts val="3500"/>
              </a:lnSpc>
              <a:spcBef>
                <a:spcPct val="0"/>
              </a:spcBef>
            </a:pPr>
            <a:endParaRPr lang="nb-NO" b="1"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kern="100">
                <a:effectLst/>
                <a:latin typeface="Source Sans Pro"/>
                <a:ea typeface="Source Sans Pro"/>
                <a:cs typeface="Times New Roman"/>
              </a:rPr>
              <a:t>Kort kaffepause og </a:t>
            </a:r>
            <a:r>
              <a:rPr lang="nb-NO" b="1" kern="100" err="1">
                <a:effectLst/>
                <a:latin typeface="Source Sans Pro"/>
                <a:ea typeface="Source Sans Pro"/>
                <a:cs typeface="Times New Roman"/>
              </a:rPr>
              <a:t>mingling</a:t>
            </a:r>
            <a:r>
              <a:rPr lang="nb-NO" b="1" kern="100">
                <a:latin typeface="Source Sans Pro"/>
                <a:ea typeface="Source Sans Pro"/>
                <a:cs typeface="Times New Roman"/>
              </a:rPr>
              <a:t> </a:t>
            </a:r>
            <a:endParaRPr lang="nb-NO" b="1" kern="100">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endParaRPr lang="nb-NO" b="1" kern="10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ts val="3500"/>
              </a:lnSpc>
              <a:spcBef>
                <a:spcPct val="0"/>
              </a:spcBef>
            </a:pPr>
            <a:r>
              <a:rPr lang="nb-NO" b="1" dirty="0">
                <a:latin typeface="Source Sans Pro"/>
                <a:ea typeface="Source Sans Pro"/>
                <a:cs typeface="Times New Roman"/>
              </a:rPr>
              <a:t>Tid på egen arbeidsplass</a:t>
            </a:r>
            <a:r>
              <a:rPr lang="nb-NO" b="1" kern="100">
                <a:effectLst/>
                <a:latin typeface="Source Sans Pro"/>
                <a:ea typeface="Source Sans Pro"/>
                <a:cs typeface="Times New Roman"/>
              </a:rPr>
              <a:t>/møte</a:t>
            </a:r>
            <a:r>
              <a:rPr lang="nb-NO" b="1" kern="100">
                <a:latin typeface="Source Sans Pro"/>
                <a:ea typeface="Source Sans Pro"/>
                <a:cs typeface="Times New Roman"/>
              </a:rPr>
              <a:t> </a:t>
            </a:r>
            <a:endParaRPr lang="nb-NO" b="1" kern="10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25542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838200" y="800100"/>
            <a:ext cx="13577023" cy="9553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7275"/>
              </a:lnSpc>
              <a:defRPr/>
            </a:pPr>
            <a:r>
              <a:rPr lang="nb-NO" sz="7500" spc="-150" dirty="0">
                <a:solidFill>
                  <a:srgbClr val="000000"/>
                </a:solidFill>
                <a:latin typeface="Source Sans Pro"/>
                <a:ea typeface="Source Sans Pro"/>
                <a:cs typeface="+mn-cs"/>
              </a:rPr>
              <a:t>Kursoversikt </a:t>
            </a:r>
            <a:endParaRPr kumimoji="0" lang="nb-NO"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 name="Table 2"/>
          <p:cNvGraphicFramePr>
            <a:graphicFrameLocks noGrp="1"/>
          </p:cNvGraphicFramePr>
          <p:nvPr>
            <p:extLst>
              <p:ext uri="{D42A27DB-BD31-4B8C-83A1-F6EECF244321}">
                <p14:modId xmlns:p14="http://schemas.microsoft.com/office/powerpoint/2010/main" val="301330875"/>
              </p:ext>
            </p:extLst>
          </p:nvPr>
        </p:nvGraphicFramePr>
        <p:xfrm>
          <a:off x="457200" y="1951892"/>
          <a:ext cx="17486404" cy="7261016"/>
        </p:xfrm>
        <a:graphic>
          <a:graphicData uri="http://schemas.openxmlformats.org/drawingml/2006/table">
            <a:tbl>
              <a:tblPr firstRow="1">
                <a:tableStyleId>{5940675A-B579-460E-94D1-54222C63F5DA}</a:tableStyleId>
              </a:tblPr>
              <a:tblGrid>
                <a:gridCol w="3497280">
                  <a:extLst>
                    <a:ext uri="{9D8B030D-6E8A-4147-A177-3AD203B41FA5}">
                      <a16:colId xmlns:a16="http://schemas.microsoft.com/office/drawing/2014/main" val="20000"/>
                    </a:ext>
                  </a:extLst>
                </a:gridCol>
                <a:gridCol w="2173763">
                  <a:extLst>
                    <a:ext uri="{9D8B030D-6E8A-4147-A177-3AD203B41FA5}">
                      <a16:colId xmlns:a16="http://schemas.microsoft.com/office/drawing/2014/main" val="20001"/>
                    </a:ext>
                  </a:extLst>
                </a:gridCol>
                <a:gridCol w="3903784">
                  <a:extLst>
                    <a:ext uri="{9D8B030D-6E8A-4147-A177-3AD203B41FA5}">
                      <a16:colId xmlns:a16="http://schemas.microsoft.com/office/drawing/2014/main" val="20002"/>
                    </a:ext>
                  </a:extLst>
                </a:gridCol>
                <a:gridCol w="6097300">
                  <a:extLst>
                    <a:ext uri="{9D8B030D-6E8A-4147-A177-3AD203B41FA5}">
                      <a16:colId xmlns:a16="http://schemas.microsoft.com/office/drawing/2014/main" val="20003"/>
                    </a:ext>
                  </a:extLst>
                </a:gridCol>
                <a:gridCol w="1814277">
                  <a:extLst>
                    <a:ext uri="{9D8B030D-6E8A-4147-A177-3AD203B41FA5}">
                      <a16:colId xmlns:a16="http://schemas.microsoft.com/office/drawing/2014/main" val="20004"/>
                    </a:ext>
                  </a:extLst>
                </a:gridCol>
              </a:tblGrid>
              <a:tr h="807109">
                <a:tc>
                  <a:txBody>
                    <a:bodyPr/>
                    <a:lstStyle/>
                    <a:p>
                      <a:pPr algn="ctr">
                        <a:lnSpc>
                          <a:spcPts val="2800"/>
                        </a:lnSpc>
                        <a:defRPr/>
                      </a:pPr>
                      <a:r>
                        <a:rPr lang="nb-NO" sz="2000" b="1" noProof="0" dirty="0">
                          <a:solidFill>
                            <a:srgbClr val="000000"/>
                          </a:solidFill>
                          <a:latin typeface="Source Sans Pro"/>
                          <a:ea typeface="Source Sans Pro"/>
                        </a:rPr>
                        <a:t>Navn</a:t>
                      </a:r>
                      <a:endParaRPr lang="nb-NO" sz="2000" b="1" noProof="0" dirty="0">
                        <a:latin typeface="Source Sans Pro"/>
                        <a:ea typeface="Source Sans Pro"/>
                      </a:endParaRPr>
                    </a:p>
                  </a:txBody>
                  <a:tcPr marL="179185" marR="179185" marT="179185" marB="179185" anchor="ctr"/>
                </a:tc>
                <a:tc>
                  <a:txBody>
                    <a:bodyPr/>
                    <a:lstStyle/>
                    <a:p>
                      <a:pPr algn="ctr">
                        <a:lnSpc>
                          <a:spcPts val="2800"/>
                        </a:lnSpc>
                        <a:defRPr/>
                      </a:pPr>
                      <a:r>
                        <a:rPr lang="nb-NO" sz="2000" b="1" noProof="0" dirty="0">
                          <a:solidFill>
                            <a:srgbClr val="000000"/>
                          </a:solidFill>
                          <a:latin typeface="Source Sans Pro"/>
                          <a:ea typeface="Source Sans Pro"/>
                        </a:rPr>
                        <a:t>Når</a:t>
                      </a:r>
                      <a:endParaRPr lang="nb-NO" sz="2000" b="1" noProof="0" dirty="0">
                        <a:latin typeface="Source Sans Pro"/>
                        <a:ea typeface="Source Sans Pro"/>
                      </a:endParaRPr>
                    </a:p>
                  </a:txBody>
                  <a:tcPr marL="179185" marR="179185" marT="179185" marB="179185" anchor="ctr"/>
                </a:tc>
                <a:tc>
                  <a:txBody>
                    <a:bodyPr/>
                    <a:lstStyle/>
                    <a:p>
                      <a:pPr algn="ctr">
                        <a:lnSpc>
                          <a:spcPts val="2800"/>
                        </a:lnSpc>
                        <a:defRPr/>
                      </a:pPr>
                      <a:r>
                        <a:rPr lang="nb-NO" sz="2000" b="1" noProof="0" dirty="0">
                          <a:solidFill>
                            <a:srgbClr val="000000"/>
                          </a:solidFill>
                          <a:latin typeface="Source Sans Pro"/>
                          <a:ea typeface="Source Sans Pro"/>
                        </a:rPr>
                        <a:t>Link</a:t>
                      </a:r>
                      <a:endParaRPr lang="nb-NO" sz="2000" b="1" noProof="0" dirty="0">
                        <a:latin typeface="Source Sans Pro"/>
                        <a:ea typeface="Source Sans Pro"/>
                      </a:endParaRPr>
                    </a:p>
                  </a:txBody>
                  <a:tcPr marL="179185" marR="179185" marT="179185" marB="179185" anchor="ctr"/>
                </a:tc>
                <a:tc>
                  <a:txBody>
                    <a:bodyPr/>
                    <a:lstStyle/>
                    <a:p>
                      <a:pPr algn="ctr">
                        <a:lnSpc>
                          <a:spcPts val="2800"/>
                        </a:lnSpc>
                        <a:defRPr/>
                      </a:pPr>
                      <a:r>
                        <a:rPr lang="nb-NO" sz="2000" b="1" noProof="0" dirty="0">
                          <a:solidFill>
                            <a:srgbClr val="000000"/>
                          </a:solidFill>
                          <a:latin typeface="Source Sans Pro"/>
                          <a:ea typeface="Source Sans Pro"/>
                        </a:rPr>
                        <a:t>Beskrivelse</a:t>
                      </a:r>
                      <a:endParaRPr lang="nb-NO" sz="2000" b="1" noProof="0" dirty="0">
                        <a:latin typeface="Source Sans Pro"/>
                        <a:ea typeface="Source Sans Pro"/>
                      </a:endParaRPr>
                    </a:p>
                  </a:txBody>
                  <a:tcPr marL="179185" marR="179185" marT="179185" marB="179185" anchor="ctr"/>
                </a:tc>
                <a:tc>
                  <a:txBody>
                    <a:bodyPr/>
                    <a:lstStyle/>
                    <a:p>
                      <a:pPr algn="ctr">
                        <a:lnSpc>
                          <a:spcPts val="2800"/>
                        </a:lnSpc>
                        <a:defRPr/>
                      </a:pPr>
                      <a:r>
                        <a:rPr lang="nb-NO" sz="2000" b="1" noProof="0" dirty="0">
                          <a:solidFill>
                            <a:srgbClr val="000000"/>
                          </a:solidFill>
                          <a:latin typeface="Source Sans Pro"/>
                          <a:ea typeface="Source Sans Pro"/>
                        </a:rPr>
                        <a:t>Fullført</a:t>
                      </a:r>
                      <a:endParaRPr lang="nb-NO" sz="2000" b="1" noProof="0" dirty="0">
                        <a:latin typeface="Source Sans Pro"/>
                        <a:ea typeface="Source Sans Pro"/>
                      </a:endParaRPr>
                    </a:p>
                  </a:txBody>
                  <a:tcPr marL="179185" marR="179185" marT="179185" marB="179185" anchor="ctr"/>
                </a:tc>
                <a:extLst>
                  <a:ext uri="{0D108BD9-81ED-4DB2-BD59-A6C34878D82A}">
                    <a16:rowId xmlns:a16="http://schemas.microsoft.com/office/drawing/2014/main" val="10000"/>
                  </a:ext>
                </a:extLst>
              </a:tr>
              <a:tr h="1274383">
                <a:tc>
                  <a:txBody>
                    <a:bodyPr/>
                    <a:lstStyle/>
                    <a:p>
                      <a:pPr algn="ctr">
                        <a:lnSpc>
                          <a:spcPts val="2633"/>
                        </a:lnSpc>
                        <a:defRPr/>
                      </a:pPr>
                      <a:r>
                        <a:rPr lang="nb-NO" sz="2000" noProof="0" dirty="0">
                          <a:solidFill>
                            <a:srgbClr val="000000"/>
                          </a:solidFill>
                          <a:latin typeface="Source Sans Pro"/>
                          <a:ea typeface="Source Sans Pro"/>
                        </a:rPr>
                        <a:t>Forvaltningsreisen</a:t>
                      </a:r>
                      <a:endParaRPr lang="nb-NO" sz="2000" noProof="0" dirty="0">
                        <a:latin typeface="Source Sans Pro"/>
                        <a:ea typeface="Source Sans Pro"/>
                      </a:endParaRPr>
                    </a:p>
                  </a:txBody>
                  <a:tcPr marL="179185" marR="179185" marT="179185" marB="179185" anchor="ctr"/>
                </a:tc>
                <a:tc>
                  <a:txBody>
                    <a:bodyPr/>
                    <a:lstStyle/>
                    <a:p>
                      <a:pPr algn="ctr">
                        <a:lnSpc>
                          <a:spcPts val="1975"/>
                        </a:lnSpc>
                      </a:pPr>
                      <a:endParaRPr lang="nb-NO" sz="2000" noProof="0">
                        <a:latin typeface="Source Sans Pro"/>
                        <a:ea typeface="Source Sans Pro"/>
                      </a:endParaRPr>
                    </a:p>
                  </a:txBody>
                  <a:tcPr marL="179185" marR="179185" marT="179185" marB="179185" anchor="ctr"/>
                </a:tc>
                <a:tc>
                  <a:txBody>
                    <a:bodyPr/>
                    <a:lstStyle/>
                    <a:p>
                      <a:pPr algn="ctr">
                        <a:lnSpc>
                          <a:spcPts val="1975"/>
                        </a:lnSpc>
                        <a:defRPr/>
                      </a:pPr>
                      <a:r>
                        <a:rPr lang="nb-NO" sz="2000" noProof="0" dirty="0">
                          <a:latin typeface="Source Sans Pro"/>
                          <a:ea typeface="Source Sans Pro"/>
                          <a:hlinkClick r:id="rId2"/>
                        </a:rPr>
                        <a:t>Forvaltningsreisen | Læringsplattformen (dfo.no)</a:t>
                      </a:r>
                      <a:endParaRPr lang="nb-NO" sz="2000" noProof="0" dirty="0">
                        <a:latin typeface="Source Sans Pro"/>
                        <a:ea typeface="Source Sans Pro"/>
                      </a:endParaRPr>
                    </a:p>
                  </a:txBody>
                  <a:tcPr marL="179185" marR="179185" marT="179185" marB="179185" anchor="ctr"/>
                </a:tc>
                <a:tc>
                  <a:txBody>
                    <a:bodyPr/>
                    <a:lstStyle/>
                    <a:p>
                      <a:pPr algn="ctr">
                        <a:lnSpc>
                          <a:spcPts val="1975"/>
                        </a:lnSpc>
                        <a:defRPr/>
                      </a:pPr>
                      <a:r>
                        <a:rPr lang="nb-NO" sz="2000" noProof="0" dirty="0">
                          <a:latin typeface="Source Sans Pro"/>
                          <a:ea typeface="Source Sans Pro"/>
                        </a:rPr>
                        <a:t>Forvaltningsreisen skal gi grunnleggende kompetanse om det som er felles for alle som jobber i staten, uansett virksomhet.</a:t>
                      </a:r>
                    </a:p>
                  </a:txBody>
                  <a:tcPr marL="179185" marR="179185" marT="179185" marB="179185" anchor="ctr"/>
                </a:tc>
                <a:tc>
                  <a:txBody>
                    <a:bodyPr/>
                    <a:lstStyle/>
                    <a:p>
                      <a:pPr algn="ctr">
                        <a:lnSpc>
                          <a:spcPts val="1975"/>
                        </a:lnSpc>
                        <a:defRPr/>
                      </a:pPr>
                      <a:endParaRPr lang="nb-NO" sz="2000" noProof="0" dirty="0">
                        <a:latin typeface="Source Sans Pro"/>
                        <a:ea typeface="Source Sans Pro"/>
                      </a:endParaRPr>
                    </a:p>
                  </a:txBody>
                  <a:tcPr marL="179185" marR="179185" marT="179185" marB="179185" anchor="ctr"/>
                </a:tc>
                <a:extLst>
                  <a:ext uri="{0D108BD9-81ED-4DB2-BD59-A6C34878D82A}">
                    <a16:rowId xmlns:a16="http://schemas.microsoft.com/office/drawing/2014/main" val="10001"/>
                  </a:ext>
                </a:extLst>
              </a:tr>
              <a:tr h="1854930">
                <a:tc>
                  <a:txBody>
                    <a:bodyPr/>
                    <a:lstStyle/>
                    <a:p>
                      <a:pPr algn="ctr">
                        <a:lnSpc>
                          <a:spcPts val="2633"/>
                        </a:lnSpc>
                        <a:defRPr/>
                      </a:pPr>
                      <a:r>
                        <a:rPr lang="nb-NO" sz="2000" noProof="0" dirty="0">
                          <a:solidFill>
                            <a:srgbClr val="000000"/>
                          </a:solidFill>
                          <a:latin typeface="Source Sans Pro"/>
                          <a:ea typeface="Source Sans Pro"/>
                        </a:rPr>
                        <a:t>Kurs i journalføring og arkivering</a:t>
                      </a:r>
                      <a:endParaRPr lang="nb-NO" sz="2000" noProof="0" dirty="0">
                        <a:latin typeface="Source Sans Pro"/>
                        <a:ea typeface="Source Sans Pro"/>
                      </a:endParaRPr>
                    </a:p>
                  </a:txBody>
                  <a:tcPr marL="179185" marR="179185" marT="179185" marB="179185" anchor="ctr"/>
                </a:tc>
                <a:tc>
                  <a:txBody>
                    <a:bodyPr/>
                    <a:lstStyle/>
                    <a:p>
                      <a:pPr algn="ctr">
                        <a:lnSpc>
                          <a:spcPts val="1975"/>
                        </a:lnSpc>
                        <a:defRPr/>
                      </a:pPr>
                      <a:endParaRPr lang="nb-NO" sz="2000" noProof="0">
                        <a:latin typeface="Source Sans Pro"/>
                        <a:ea typeface="Source Sans Pro"/>
                      </a:endParaRPr>
                    </a:p>
                  </a:txBody>
                  <a:tcPr marL="179185" marR="179185" marT="179185" marB="179185" anchor="ctr"/>
                </a:tc>
                <a:tc>
                  <a:txBody>
                    <a:bodyPr/>
                    <a:lstStyle/>
                    <a:p>
                      <a:pPr algn="ctr">
                        <a:lnSpc>
                          <a:spcPts val="1975"/>
                        </a:lnSpc>
                        <a:defRPr/>
                      </a:pPr>
                      <a:r>
                        <a:rPr lang="nb-NO" sz="2000" noProof="0" dirty="0">
                          <a:latin typeface="Source Sans Pro"/>
                          <a:ea typeface="Source Sans Pro"/>
                          <a:hlinkClick r:id="rId3"/>
                        </a:rPr>
                        <a:t>Kurs i journalføring og arkivering | Læringsplattformen (dfo.no)</a:t>
                      </a:r>
                      <a:endParaRPr lang="nb-NO" sz="2000" noProof="0" dirty="0">
                        <a:latin typeface="Source Sans Pro"/>
                        <a:ea typeface="Source Sans Pro"/>
                      </a:endParaRPr>
                    </a:p>
                  </a:txBody>
                  <a:tcPr marL="179185" marR="179185" marT="179185" marB="179185" anchor="ctr"/>
                </a:tc>
                <a:tc>
                  <a:txBody>
                    <a:bodyPr/>
                    <a:lstStyle/>
                    <a:p>
                      <a:pPr algn="ctr">
                        <a:lnSpc>
                          <a:spcPts val="1975"/>
                        </a:lnSpc>
                        <a:defRPr/>
                      </a:pPr>
                      <a:r>
                        <a:rPr lang="nb-NO" sz="2000" b="0" i="0" kern="1200" noProof="0" dirty="0">
                          <a:solidFill>
                            <a:schemeClr val="tx1"/>
                          </a:solidFill>
                          <a:effectLst/>
                          <a:latin typeface="Source Sans Pro"/>
                          <a:ea typeface="Source Sans Pro"/>
                          <a:cs typeface="+mn-cs"/>
                        </a:rPr>
                        <a:t>Som offentlig ansatt må du hele tiden identifisere hva som er saksdokumenter, og vurdere om du skal arkivere og journalføre dem. I dette kurset lærer du å gjøre den vurderingen.</a:t>
                      </a:r>
                      <a:endParaRPr lang="nb-NO" sz="2000" noProof="0" dirty="0">
                        <a:latin typeface="Source Sans Pro"/>
                        <a:ea typeface="Source Sans Pro"/>
                      </a:endParaRPr>
                    </a:p>
                  </a:txBody>
                  <a:tcPr marL="179185" marR="179185" marT="179185" marB="179185" anchor="ctr"/>
                </a:tc>
                <a:tc>
                  <a:txBody>
                    <a:bodyPr/>
                    <a:lstStyle/>
                    <a:p>
                      <a:pPr algn="ctr">
                        <a:lnSpc>
                          <a:spcPts val="1975"/>
                        </a:lnSpc>
                        <a:defRPr/>
                      </a:pPr>
                      <a:endParaRPr lang="nb-NO" sz="2000" noProof="0" dirty="0">
                        <a:latin typeface="Source Sans Pro"/>
                        <a:ea typeface="Source Sans Pro"/>
                      </a:endParaRPr>
                    </a:p>
                  </a:txBody>
                  <a:tcPr marL="179185" marR="179185" marT="179185" marB="179185" anchor="ctr"/>
                </a:tc>
                <a:extLst>
                  <a:ext uri="{0D108BD9-81ED-4DB2-BD59-A6C34878D82A}">
                    <a16:rowId xmlns:a16="http://schemas.microsoft.com/office/drawing/2014/main" val="10003"/>
                  </a:ext>
                </a:extLst>
              </a:tr>
              <a:tr h="1302701">
                <a:tc>
                  <a:txBody>
                    <a:bodyPr/>
                    <a:lstStyle/>
                    <a:p>
                      <a:pPr marL="0" lvl="0" indent="0" algn="ctr">
                        <a:buNone/>
                      </a:pPr>
                      <a:r>
                        <a:rPr lang="nb-NO" sz="2000" b="0" i="0" u="none" strike="noStrike" baseline="0" noProof="0" dirty="0">
                          <a:solidFill>
                            <a:srgbClr val="000000"/>
                          </a:solidFill>
                        </a:rPr>
                        <a:t>Her kan du legge inn kurs dere har i egen virksomhet </a:t>
                      </a:r>
                      <a:endParaRPr lang="nb-NO" dirty="0"/>
                    </a:p>
                  </a:txBody>
                  <a:tcPr marL="179184" marR="179184" marT="179184" marB="179184" anchor="ctr"/>
                </a:tc>
                <a:tc>
                  <a:txBody>
                    <a:bodyPr/>
                    <a:lstStyle/>
                    <a:p>
                      <a:pPr lvl="0" algn="ctr">
                        <a:lnSpc>
                          <a:spcPts val="1975"/>
                        </a:lnSpc>
                        <a:buNone/>
                        <a:defRPr/>
                      </a:pPr>
                      <a:endParaRPr lang="nb-NO" sz="2000" noProof="0">
                        <a:latin typeface="Source Sans Pro"/>
                        <a:ea typeface="Source Sans Pro"/>
                      </a:endParaRPr>
                    </a:p>
                  </a:txBody>
                  <a:tcPr marL="179184" marR="179184" marT="179184" marB="179184" anchor="ctr"/>
                </a:tc>
                <a:tc>
                  <a:txBody>
                    <a:bodyPr/>
                    <a:lstStyle/>
                    <a:p>
                      <a:pPr lvl="0" algn="ctr">
                        <a:lnSpc>
                          <a:spcPts val="1975"/>
                        </a:lnSpc>
                        <a:buNone/>
                      </a:pPr>
                      <a:endParaRPr lang="nb-NO" sz="2000" b="0" i="0" u="none" strike="noStrike" noProof="0" dirty="0"/>
                    </a:p>
                  </a:txBody>
                  <a:tcPr marL="179184" marR="179184" marT="179184" marB="179184" anchor="ctr"/>
                </a:tc>
                <a:tc>
                  <a:txBody>
                    <a:bodyPr/>
                    <a:lstStyle/>
                    <a:p>
                      <a:pPr lvl="0" algn="ctr">
                        <a:lnSpc>
                          <a:spcPts val="1975"/>
                        </a:lnSpc>
                        <a:buNone/>
                      </a:pPr>
                      <a:endParaRPr lang="nb-NO" sz="2000" b="0" i="0" u="none" strike="noStrike" baseline="0" noProof="0" dirty="0">
                        <a:solidFill>
                          <a:srgbClr val="000000"/>
                        </a:solidFill>
                        <a:latin typeface="Source Sans Pro"/>
                      </a:endParaRPr>
                    </a:p>
                  </a:txBody>
                  <a:tcPr marL="179184" marR="179184" marT="179184" marB="179184" anchor="ctr"/>
                </a:tc>
                <a:tc>
                  <a:txBody>
                    <a:bodyPr/>
                    <a:lstStyle/>
                    <a:p>
                      <a:pPr lvl="0" algn="ctr">
                        <a:lnSpc>
                          <a:spcPts val="1975"/>
                        </a:lnSpc>
                        <a:buNone/>
                        <a:defRPr/>
                      </a:pPr>
                      <a:endParaRPr lang="nb-NO" sz="2000" noProof="0">
                        <a:latin typeface="Source Sans Pro"/>
                        <a:ea typeface="Source Sans Pro"/>
                      </a:endParaRPr>
                    </a:p>
                  </a:txBody>
                  <a:tcPr marL="179184" marR="179184" marT="179184" marB="179184" anchor="ctr"/>
                </a:tc>
                <a:extLst>
                  <a:ext uri="{0D108BD9-81ED-4DB2-BD59-A6C34878D82A}">
                    <a16:rowId xmlns:a16="http://schemas.microsoft.com/office/drawing/2014/main" val="1425302234"/>
                  </a:ext>
                </a:extLst>
              </a:tr>
              <a:tr h="1019506">
                <a:tc>
                  <a:txBody>
                    <a:bodyPr/>
                    <a:lstStyle/>
                    <a:p>
                      <a:pPr algn="ctr">
                        <a:lnSpc>
                          <a:spcPts val="2633"/>
                        </a:lnSpc>
                      </a:pPr>
                      <a:r>
                        <a:rPr lang="nb-NO" sz="2000" noProof="0" dirty="0">
                          <a:latin typeface="Source Sans Pro"/>
                          <a:ea typeface="Source Sans Pro"/>
                        </a:rPr>
                        <a:t>Her kan du legge inn kurs dere har i egen virksomhet </a:t>
                      </a:r>
                    </a:p>
                  </a:txBody>
                  <a:tcPr marL="179185" marR="179185" marT="179185" marB="179185" anchor="ctr"/>
                </a:tc>
                <a:tc>
                  <a:txBody>
                    <a:bodyPr/>
                    <a:lstStyle/>
                    <a:p>
                      <a:pPr algn="ctr">
                        <a:lnSpc>
                          <a:spcPts val="1975"/>
                        </a:lnSpc>
                        <a:defRPr/>
                      </a:pPr>
                      <a:endParaRPr lang="nb-NO" sz="2000" noProof="0">
                        <a:latin typeface="Source Sans Pro"/>
                        <a:ea typeface="Source Sans Pro"/>
                      </a:endParaRPr>
                    </a:p>
                  </a:txBody>
                  <a:tcPr marL="179185" marR="179185" marT="179185" marB="179185" anchor="ctr"/>
                </a:tc>
                <a:tc>
                  <a:txBody>
                    <a:bodyPr/>
                    <a:lstStyle/>
                    <a:p>
                      <a:pPr algn="ctr">
                        <a:lnSpc>
                          <a:spcPts val="1975"/>
                        </a:lnSpc>
                        <a:defRPr/>
                      </a:pPr>
                      <a:endParaRPr lang="nb-NO" sz="2000" noProof="0">
                        <a:latin typeface="Source Sans Pro"/>
                        <a:ea typeface="Source Sans Pro"/>
                      </a:endParaRPr>
                    </a:p>
                  </a:txBody>
                  <a:tcPr marL="179185" marR="179185" marT="179185" marB="179185" anchor="ctr"/>
                </a:tc>
                <a:tc>
                  <a:txBody>
                    <a:bodyPr/>
                    <a:lstStyle/>
                    <a:p>
                      <a:pPr algn="ctr">
                        <a:lnSpc>
                          <a:spcPts val="1975"/>
                        </a:lnSpc>
                        <a:defRPr/>
                      </a:pPr>
                      <a:endParaRPr lang="nb-NO" sz="2000" noProof="0">
                        <a:latin typeface="Source Sans Pro"/>
                        <a:ea typeface="Source Sans Pro"/>
                      </a:endParaRPr>
                    </a:p>
                  </a:txBody>
                  <a:tcPr marL="179185" marR="179185" marT="179185" marB="179185" anchor="ctr"/>
                </a:tc>
                <a:tc>
                  <a:txBody>
                    <a:bodyPr/>
                    <a:lstStyle/>
                    <a:p>
                      <a:pPr algn="ctr">
                        <a:lnSpc>
                          <a:spcPts val="1975"/>
                        </a:lnSpc>
                        <a:defRPr/>
                      </a:pPr>
                      <a:endParaRPr lang="nb-NO" sz="2000" noProof="0">
                        <a:latin typeface="Source Sans Pro"/>
                        <a:ea typeface="Source Sans Pro"/>
                      </a:endParaRPr>
                    </a:p>
                  </a:txBody>
                  <a:tcPr marL="179185" marR="179185" marT="179185" marB="179185" anchor="ctr"/>
                </a:tc>
                <a:extLst>
                  <a:ext uri="{0D108BD9-81ED-4DB2-BD59-A6C34878D82A}">
                    <a16:rowId xmlns:a16="http://schemas.microsoft.com/office/drawing/2014/main" val="1079330521"/>
                  </a:ext>
                </a:extLst>
              </a:tr>
              <a:tr h="934546">
                <a:tc>
                  <a:txBody>
                    <a:bodyPr/>
                    <a:lstStyle/>
                    <a:p>
                      <a:pPr algn="ctr">
                        <a:lnSpc>
                          <a:spcPts val="2633"/>
                        </a:lnSpc>
                      </a:pPr>
                      <a:r>
                        <a:rPr lang="nb-NO" sz="2000" noProof="0" dirty="0">
                          <a:solidFill>
                            <a:srgbClr val="000000"/>
                          </a:solidFill>
                          <a:latin typeface="Source Sans Pro"/>
                          <a:ea typeface="Source Sans Pro"/>
                        </a:rPr>
                        <a:t>Nyansattkurs i egen virksomhet</a:t>
                      </a:r>
                      <a:endParaRPr lang="nb-NO" sz="2000" noProof="0" dirty="0">
                        <a:latin typeface="Source Sans Pro"/>
                        <a:ea typeface="Source Sans Pro"/>
                      </a:endParaRPr>
                    </a:p>
                  </a:txBody>
                  <a:tcPr marL="179185" marR="179185" marT="179185" marB="179185" anchor="ctr"/>
                </a:tc>
                <a:tc>
                  <a:txBody>
                    <a:bodyPr/>
                    <a:lstStyle/>
                    <a:p>
                      <a:pPr algn="ctr">
                        <a:lnSpc>
                          <a:spcPts val="1975"/>
                        </a:lnSpc>
                      </a:pPr>
                      <a:endParaRPr lang="nb-NO" sz="2000" noProof="0">
                        <a:solidFill>
                          <a:srgbClr val="000000"/>
                        </a:solidFill>
                        <a:latin typeface="Source Sans Pro"/>
                        <a:ea typeface="Source Sans Pro"/>
                      </a:endParaRPr>
                    </a:p>
                  </a:txBody>
                  <a:tcPr marL="179185" marR="179185" marT="179185" marB="179185" anchor="ctr"/>
                </a:tc>
                <a:tc>
                  <a:txBody>
                    <a:bodyPr/>
                    <a:lstStyle/>
                    <a:p>
                      <a:pPr algn="ctr">
                        <a:lnSpc>
                          <a:spcPts val="1975"/>
                        </a:lnSpc>
                        <a:defRPr/>
                      </a:pPr>
                      <a:endParaRPr lang="nb-NO" sz="2000" noProof="0">
                        <a:solidFill>
                          <a:srgbClr val="000000"/>
                        </a:solidFill>
                        <a:latin typeface="Source Sans Pro"/>
                        <a:ea typeface="Source Sans Pro"/>
                      </a:endParaRPr>
                    </a:p>
                  </a:txBody>
                  <a:tcPr marL="179185" marR="179185" marT="179185" marB="179185" anchor="ctr"/>
                </a:tc>
                <a:tc>
                  <a:txBody>
                    <a:bodyPr/>
                    <a:lstStyle/>
                    <a:p>
                      <a:pPr algn="ctr">
                        <a:lnSpc>
                          <a:spcPts val="1975"/>
                        </a:lnSpc>
                        <a:defRPr/>
                      </a:pPr>
                      <a:endParaRPr lang="nb-NO" sz="2000" noProof="0">
                        <a:latin typeface="Source Sans Pro"/>
                        <a:ea typeface="Source Sans Pro"/>
                      </a:endParaRPr>
                    </a:p>
                  </a:txBody>
                  <a:tcPr marL="179185" marR="179185" marT="179185" marB="179185" anchor="ctr"/>
                </a:tc>
                <a:tc>
                  <a:txBody>
                    <a:bodyPr/>
                    <a:lstStyle/>
                    <a:p>
                      <a:pPr algn="ctr">
                        <a:lnSpc>
                          <a:spcPts val="2633"/>
                        </a:lnSpc>
                        <a:defRPr/>
                      </a:pPr>
                      <a:endParaRPr lang="nb-NO" sz="2000" noProof="0" dirty="0">
                        <a:latin typeface="Source Sans Pro"/>
                        <a:ea typeface="Source Sans Pro"/>
                      </a:endParaRPr>
                    </a:p>
                  </a:txBody>
                  <a:tcPr marL="179185" marR="179185" marT="179185" marB="179185" anchor="ctr"/>
                </a:tc>
                <a:extLst>
                  <a:ext uri="{0D108BD9-81ED-4DB2-BD59-A6C34878D82A}">
                    <a16:rowId xmlns:a16="http://schemas.microsoft.com/office/drawing/2014/main" val="10005"/>
                  </a:ext>
                </a:extLst>
              </a:tr>
            </a:tbl>
          </a:graphicData>
        </a:graphic>
      </p:graphicFrame>
      <p:sp>
        <p:nvSpPr>
          <p:cNvPr id="13" name="TekstSylinder 12">
            <a:extLst>
              <a:ext uri="{FF2B5EF4-FFF2-40B4-BE49-F238E27FC236}">
                <a16:creationId xmlns:a16="http://schemas.microsoft.com/office/drawing/2014/main" id="{AF23B5A8-7386-5731-500A-B20F2C1E5777}"/>
              </a:ext>
            </a:extLst>
          </p:cNvPr>
          <p:cNvSpPr txBox="1"/>
          <p:nvPr/>
        </p:nvSpPr>
        <p:spPr>
          <a:xfrm>
            <a:off x="454424" y="9645650"/>
            <a:ext cx="12760569" cy="646331"/>
          </a:xfrm>
          <a:prstGeom prst="rect">
            <a:avLst/>
          </a:prstGeom>
          <a:noFill/>
        </p:spPr>
        <p:txBody>
          <a:bodyPr wrap="square" lIns="91440" tIns="45720" rIns="91440" bIns="45720" rtlCol="0" anchor="t">
            <a:spAutoFit/>
          </a:bodyPr>
          <a:lstStyle/>
          <a:p>
            <a:r>
              <a:rPr lang="nb-NO">
                <a:latin typeface="Source Sans Pro"/>
                <a:ea typeface="Source Sans Pro"/>
              </a:rPr>
              <a:t>Se flere kompetansetiltak på: </a:t>
            </a:r>
            <a:r>
              <a:rPr lang="nb-NO">
                <a:latin typeface="Source Sans Pro"/>
                <a:ea typeface="Source Sans Pro"/>
                <a:hlinkClick r:id="rId4"/>
              </a:rPr>
              <a:t>Læringsplattformen | Felles digital læringsplattform i staten (dfo.no)</a:t>
            </a:r>
            <a:endParaRPr lang="nb-NO">
              <a:latin typeface="Source Sans Pro"/>
              <a:ea typeface="Source Sans Pro"/>
            </a:endParaRPr>
          </a:p>
          <a:p>
            <a:endParaRPr lang="nb-N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82ED0D-478C-D7FA-99CE-A0B6F60E5E0E}"/>
              </a:ext>
            </a:extLst>
          </p:cNvPr>
          <p:cNvSpPr>
            <a:spLocks noGrp="1"/>
          </p:cNvSpPr>
          <p:nvPr>
            <p:ph type="ctrTitle"/>
          </p:nvPr>
        </p:nvSpPr>
        <p:spPr>
          <a:xfrm>
            <a:off x="647700" y="2896210"/>
            <a:ext cx="16992600" cy="4512163"/>
          </a:xfrm>
        </p:spPr>
        <p:txBody>
          <a:bodyPr>
            <a:normAutofit/>
          </a:bodyPr>
          <a:lstStyle/>
          <a:p>
            <a:r>
              <a:rPr lang="nb-NO" sz="4000" i="1" dirty="0">
                <a:ea typeface="+mj-lt"/>
                <a:cs typeface="+mj-lt"/>
              </a:rPr>
              <a:t>Tips til leder:</a:t>
            </a:r>
            <a:br>
              <a:rPr lang="nb-NO" sz="4000" i="1" dirty="0">
                <a:ea typeface="+mj-lt"/>
                <a:cs typeface="+mj-lt"/>
              </a:rPr>
            </a:br>
            <a:r>
              <a:rPr lang="nb-NO" sz="4000" i="1" dirty="0">
                <a:ea typeface="+mj-lt"/>
                <a:cs typeface="+mj-lt"/>
              </a:rPr>
              <a:t>På de neste sidene følger noen tips og ideer som du kan tilpasse  til din nyansatte</a:t>
            </a:r>
            <a:br>
              <a:rPr lang="nb-NO" sz="2000" i="1" dirty="0">
                <a:ea typeface="+mj-lt"/>
                <a:cs typeface="+mj-lt"/>
              </a:rPr>
            </a:br>
            <a:br>
              <a:rPr lang="nb-NO" sz="2000" i="1" dirty="0"/>
            </a:br>
            <a:br>
              <a:rPr lang="nb-NO" dirty="0"/>
            </a:br>
            <a:br>
              <a:rPr lang="nb-NO" dirty="0"/>
            </a:br>
            <a:endParaRPr lang="nb-NO" sz="2000">
              <a:cs typeface="Calibri"/>
            </a:endParaRPr>
          </a:p>
        </p:txBody>
      </p:sp>
    </p:spTree>
    <p:extLst>
      <p:ext uri="{BB962C8B-B14F-4D97-AF65-F5344CB8AC3E}">
        <p14:creationId xmlns:p14="http://schemas.microsoft.com/office/powerpoint/2010/main" val="299183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1"/>
          <p:cNvSpPr txBox="1">
            <a:spLocks noGrp="1"/>
          </p:cNvSpPr>
          <p:nvPr>
            <p:ph type="title" idx="4294967295"/>
          </p:nvPr>
        </p:nvSpPr>
        <p:spPr>
          <a:xfrm>
            <a:off x="1028693" y="1003792"/>
            <a:ext cx="11620707" cy="9659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nb-NO" sz="6300" b="0" i="0" u="none" strike="noStrike" kern="1200" cap="none" spc="-126" normalizeH="0" baseline="0" noProof="0" dirty="0">
                <a:ln>
                  <a:noFill/>
                </a:ln>
                <a:solidFill>
                  <a:srgbClr val="000000"/>
                </a:solidFill>
                <a:effectLst/>
                <a:uLnTx/>
                <a:uFillTx/>
                <a:latin typeface="Source Sans Pro"/>
                <a:ea typeface="Source Sans Pro"/>
                <a:cs typeface="+mn-cs"/>
              </a:rPr>
              <a:t>Vekst- og utviklingsplan</a:t>
            </a:r>
            <a:endParaRPr kumimoji="0" lang="nb-NO" sz="6300" b="0" i="0" u="none" strike="noStrike" kern="1200" cap="none" spc="-126"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sp>
        <p:nvSpPr>
          <p:cNvPr id="20" name="TextBox 20"/>
          <p:cNvSpPr txBox="1"/>
          <p:nvPr/>
        </p:nvSpPr>
        <p:spPr>
          <a:xfrm>
            <a:off x="547519" y="3438313"/>
            <a:ext cx="3060755" cy="623900"/>
          </a:xfrm>
          <a:prstGeom prst="rect">
            <a:avLst/>
          </a:prstGeom>
        </p:spPr>
        <p:txBody>
          <a:bodyPr lIns="12700" tIns="12700" rIns="12700" bIns="12700" rtlCol="0" anchor="t"/>
          <a:lstStyle/>
          <a:p>
            <a:pPr algn="ctr">
              <a:lnSpc>
                <a:spcPts val="4060"/>
              </a:lnSpc>
            </a:pPr>
            <a:r>
              <a:rPr lang="nb-NO" sz="2900" dirty="0">
                <a:solidFill>
                  <a:schemeClr val="tx2">
                    <a:lumMod val="75000"/>
                  </a:schemeClr>
                </a:solidFill>
                <a:latin typeface="Source Sans Pro"/>
                <a:ea typeface="Source Sans Pro"/>
              </a:rPr>
              <a:t>1. måned </a:t>
            </a:r>
            <a:endParaRPr lang="nb-NO" sz="2900" dirty="0">
              <a:solidFill>
                <a:schemeClr val="tx2">
                  <a:lumMod val="75000"/>
                </a:schemeClr>
              </a:solidFill>
              <a:latin typeface="Source Sans Pro" panose="020B0503030403020204" pitchFamily="34" charset="0"/>
              <a:ea typeface="Source Sans Pro" panose="020B0503030403020204" pitchFamily="34" charset="0"/>
            </a:endParaRPr>
          </a:p>
        </p:txBody>
      </p:sp>
      <p:graphicFrame>
        <p:nvGraphicFramePr>
          <p:cNvPr id="5" name="Table 5"/>
          <p:cNvGraphicFramePr>
            <a:graphicFrameLocks noGrp="1"/>
          </p:cNvGraphicFramePr>
          <p:nvPr>
            <p:extLst>
              <p:ext uri="{D42A27DB-BD31-4B8C-83A1-F6EECF244321}">
                <p14:modId xmlns:p14="http://schemas.microsoft.com/office/powerpoint/2010/main" val="4261221425"/>
              </p:ext>
            </p:extLst>
          </p:nvPr>
        </p:nvGraphicFramePr>
        <p:xfrm>
          <a:off x="1102857" y="4065309"/>
          <a:ext cx="1950080" cy="2591245"/>
        </p:xfrm>
        <a:graphic>
          <a:graphicData uri="http://schemas.openxmlformats.org/drawingml/2006/table">
            <a:tbl>
              <a:tblPr firstRow="1"/>
              <a:tblGrid>
                <a:gridCol w="1950080">
                  <a:extLst>
                    <a:ext uri="{9D8B030D-6E8A-4147-A177-3AD203B41FA5}">
                      <a16:colId xmlns:a16="http://schemas.microsoft.com/office/drawing/2014/main" val="20000"/>
                    </a:ext>
                  </a:extLst>
                </a:gridCol>
              </a:tblGrid>
              <a:tr h="2591245">
                <a:tc>
                  <a:txBody>
                    <a:bodyPr/>
                    <a:lstStyle/>
                    <a:p>
                      <a:pPr algn="ctr">
                        <a:lnSpc>
                          <a:spcPts val="3359"/>
                        </a:lnSpc>
                        <a:defRPr/>
                      </a:pPr>
                      <a:r>
                        <a:rPr lang="nb-NO" sz="2400" dirty="0">
                          <a:solidFill>
                            <a:srgbClr val="000000"/>
                          </a:solidFill>
                          <a:latin typeface="Tahoma"/>
                        </a:rPr>
                        <a:t>Skriv ned </a:t>
                      </a:r>
                      <a:r>
                        <a:rPr lang="nb-NO" sz="2400" noProof="0" dirty="0">
                          <a:solidFill>
                            <a:srgbClr val="000000"/>
                          </a:solidFill>
                          <a:latin typeface="Tahoma"/>
                        </a:rPr>
                        <a:t>milepæler</a:t>
                      </a:r>
                      <a:r>
                        <a:rPr lang="nb-NO" sz="2400" dirty="0">
                          <a:solidFill>
                            <a:srgbClr val="000000"/>
                          </a:solidFill>
                          <a:latin typeface="Tahoma"/>
                        </a:rPr>
                        <a:t> for den nyansatte her. </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1" name="TextBox 11"/>
          <p:cNvSpPr txBox="1"/>
          <p:nvPr/>
        </p:nvSpPr>
        <p:spPr>
          <a:xfrm>
            <a:off x="4669177" y="3750263"/>
            <a:ext cx="3060755" cy="623900"/>
          </a:xfrm>
          <a:prstGeom prst="rect">
            <a:avLst/>
          </a:prstGeom>
        </p:spPr>
        <p:txBody>
          <a:bodyPr lIns="12700" tIns="12700" rIns="12700" bIns="12700" rtlCol="0" anchor="t"/>
          <a:lstStyle/>
          <a:p>
            <a:pPr algn="ctr">
              <a:lnSpc>
                <a:spcPts val="4060"/>
              </a:lnSpc>
            </a:pPr>
            <a:r>
              <a:rPr lang="nb-NO" sz="2900" dirty="0">
                <a:solidFill>
                  <a:schemeClr val="tx2">
                    <a:lumMod val="75000"/>
                  </a:schemeClr>
                </a:solidFill>
                <a:latin typeface="Source Sans Pro"/>
                <a:ea typeface="Source Sans Pro"/>
              </a:rPr>
              <a:t>2. måned</a:t>
            </a:r>
            <a:endParaRPr lang="nb-NO" sz="2900" dirty="0">
              <a:solidFill>
                <a:schemeClr val="tx2">
                  <a:lumMod val="75000"/>
                </a:schemeClr>
              </a:solidFill>
              <a:latin typeface="Source Sans Pro" panose="020B0503030403020204" pitchFamily="34" charset="0"/>
              <a:ea typeface="Source Sans Pro" panose="020B0503030403020204" pitchFamily="34" charset="0"/>
            </a:endParaRPr>
          </a:p>
        </p:txBody>
      </p:sp>
      <p:graphicFrame>
        <p:nvGraphicFramePr>
          <p:cNvPr id="6" name="Table 6"/>
          <p:cNvGraphicFramePr>
            <a:graphicFrameLocks noGrp="1"/>
          </p:cNvGraphicFramePr>
          <p:nvPr>
            <p:extLst>
              <p:ext uri="{D42A27DB-BD31-4B8C-83A1-F6EECF244321}">
                <p14:modId xmlns:p14="http://schemas.microsoft.com/office/powerpoint/2010/main" val="914126624"/>
              </p:ext>
            </p:extLst>
          </p:nvPr>
        </p:nvGraphicFramePr>
        <p:xfrm>
          <a:off x="5224515" y="4355641"/>
          <a:ext cx="1950080" cy="3081105"/>
        </p:xfrm>
        <a:graphic>
          <a:graphicData uri="http://schemas.openxmlformats.org/drawingml/2006/table">
            <a:tbl>
              <a:tblPr firstRow="1"/>
              <a:tblGrid>
                <a:gridCol w="1950080">
                  <a:extLst>
                    <a:ext uri="{9D8B030D-6E8A-4147-A177-3AD203B41FA5}">
                      <a16:colId xmlns:a16="http://schemas.microsoft.com/office/drawing/2014/main" val="20000"/>
                    </a:ext>
                  </a:extLst>
                </a:gridCol>
              </a:tblGrid>
              <a:tr h="3081105">
                <a:tc>
                  <a:txBody>
                    <a:bodyPr/>
                    <a:lstStyle/>
                    <a:p>
                      <a:pPr algn="ctr">
                        <a:lnSpc>
                          <a:spcPts val="3359"/>
                        </a:lnSpc>
                        <a:defRPr/>
                      </a:pPr>
                      <a:r>
                        <a:rPr lang="nb-NO" sz="2400" dirty="0">
                          <a:solidFill>
                            <a:srgbClr val="000000"/>
                          </a:solidFill>
                          <a:latin typeface="Tahoma"/>
                        </a:rPr>
                        <a:t>Skriv ned </a:t>
                      </a:r>
                      <a:r>
                        <a:rPr lang="nb-NO" sz="2400" noProof="0" dirty="0">
                          <a:solidFill>
                            <a:srgbClr val="000000"/>
                          </a:solidFill>
                          <a:latin typeface="Tahoma"/>
                        </a:rPr>
                        <a:t>milepæler</a:t>
                      </a:r>
                      <a:r>
                        <a:rPr lang="nb-NO" sz="2400" dirty="0">
                          <a:solidFill>
                            <a:srgbClr val="000000"/>
                          </a:solidFill>
                          <a:latin typeface="Tahoma"/>
                        </a:rPr>
                        <a:t> for den nyansatte her. </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 name="TextBox 14"/>
          <p:cNvSpPr txBox="1"/>
          <p:nvPr/>
        </p:nvSpPr>
        <p:spPr>
          <a:xfrm>
            <a:off x="8741061" y="4188988"/>
            <a:ext cx="3060755" cy="625448"/>
          </a:xfrm>
          <a:prstGeom prst="rect">
            <a:avLst/>
          </a:prstGeom>
        </p:spPr>
        <p:txBody>
          <a:bodyPr lIns="12700" tIns="12700" rIns="12700" bIns="12700" rtlCol="0" anchor="t"/>
          <a:lstStyle/>
          <a:p>
            <a:pPr algn="ctr">
              <a:lnSpc>
                <a:spcPts val="4060"/>
              </a:lnSpc>
            </a:pPr>
            <a:r>
              <a:rPr lang="nb-NO" sz="2900" dirty="0">
                <a:solidFill>
                  <a:schemeClr val="tx2">
                    <a:lumMod val="75000"/>
                  </a:schemeClr>
                </a:solidFill>
                <a:latin typeface="Source Sans Pro"/>
                <a:ea typeface="Source Sans Pro"/>
              </a:rPr>
              <a:t>3. måned </a:t>
            </a:r>
            <a:endParaRPr lang="nb-NO" sz="2900" dirty="0">
              <a:solidFill>
                <a:schemeClr val="tx2">
                  <a:lumMod val="75000"/>
                </a:schemeClr>
              </a:solidFill>
              <a:latin typeface="Source Sans Pro" panose="020B0503030403020204" pitchFamily="34" charset="0"/>
              <a:ea typeface="Source Sans Pro" panose="020B0503030403020204" pitchFamily="34" charset="0"/>
            </a:endParaRPr>
          </a:p>
        </p:txBody>
      </p:sp>
      <p:graphicFrame>
        <p:nvGraphicFramePr>
          <p:cNvPr id="7" name="Table 7"/>
          <p:cNvGraphicFramePr>
            <a:graphicFrameLocks noGrp="1"/>
          </p:cNvGraphicFramePr>
          <p:nvPr>
            <p:extLst>
              <p:ext uri="{D42A27DB-BD31-4B8C-83A1-F6EECF244321}">
                <p14:modId xmlns:p14="http://schemas.microsoft.com/office/powerpoint/2010/main" val="3103835660"/>
              </p:ext>
            </p:extLst>
          </p:nvPr>
        </p:nvGraphicFramePr>
        <p:xfrm>
          <a:off x="9296399" y="4817532"/>
          <a:ext cx="1950080" cy="3602568"/>
        </p:xfrm>
        <a:graphic>
          <a:graphicData uri="http://schemas.openxmlformats.org/drawingml/2006/table">
            <a:tbl>
              <a:tblPr firstRow="1"/>
              <a:tblGrid>
                <a:gridCol w="1950080">
                  <a:extLst>
                    <a:ext uri="{9D8B030D-6E8A-4147-A177-3AD203B41FA5}">
                      <a16:colId xmlns:a16="http://schemas.microsoft.com/office/drawing/2014/main" val="20000"/>
                    </a:ext>
                  </a:extLst>
                </a:gridCol>
              </a:tblGrid>
              <a:tr h="3602568">
                <a:tc>
                  <a:txBody>
                    <a:bodyPr/>
                    <a:lstStyle/>
                    <a:p>
                      <a:pPr algn="ctr">
                        <a:lnSpc>
                          <a:spcPts val="3359"/>
                        </a:lnSpc>
                        <a:defRPr/>
                      </a:pPr>
                      <a:r>
                        <a:rPr lang="nb-NO" sz="2400" dirty="0">
                          <a:solidFill>
                            <a:srgbClr val="000000"/>
                          </a:solidFill>
                          <a:latin typeface="Tahoma"/>
                        </a:rPr>
                        <a:t>Skriv ned </a:t>
                      </a:r>
                      <a:r>
                        <a:rPr lang="nb-NO" sz="2400" noProof="0" dirty="0">
                          <a:solidFill>
                            <a:srgbClr val="000000"/>
                          </a:solidFill>
                          <a:latin typeface="Tahoma"/>
                        </a:rPr>
                        <a:t>milepæler</a:t>
                      </a:r>
                      <a:r>
                        <a:rPr lang="nb-NO" sz="2400" dirty="0">
                          <a:solidFill>
                            <a:srgbClr val="000000"/>
                          </a:solidFill>
                          <a:latin typeface="Tahoma"/>
                        </a:rPr>
                        <a:t> for den nyansatte her. </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7"/>
          <p:cNvSpPr txBox="1"/>
          <p:nvPr/>
        </p:nvSpPr>
        <p:spPr>
          <a:xfrm>
            <a:off x="13084462" y="4559738"/>
            <a:ext cx="3060755" cy="625448"/>
          </a:xfrm>
          <a:prstGeom prst="rect">
            <a:avLst/>
          </a:prstGeom>
        </p:spPr>
        <p:txBody>
          <a:bodyPr lIns="12700" tIns="12700" rIns="12700" bIns="12700" rtlCol="0" anchor="t"/>
          <a:lstStyle/>
          <a:p>
            <a:pPr algn="ctr">
              <a:lnSpc>
                <a:spcPts val="4060"/>
              </a:lnSpc>
            </a:pPr>
            <a:r>
              <a:rPr lang="nb-NO" sz="2900" dirty="0">
                <a:solidFill>
                  <a:schemeClr val="tx2">
                    <a:lumMod val="75000"/>
                  </a:schemeClr>
                </a:solidFill>
                <a:latin typeface="Source Sans Pro"/>
                <a:ea typeface="Source Sans Pro"/>
              </a:rPr>
              <a:t>4. måned </a:t>
            </a:r>
            <a:endParaRPr lang="nb-NO" sz="2900" dirty="0">
              <a:solidFill>
                <a:schemeClr val="tx2">
                  <a:lumMod val="75000"/>
                </a:schemeClr>
              </a:solidFill>
              <a:latin typeface="Source Sans Pro" panose="020B0503030403020204" pitchFamily="34" charset="0"/>
              <a:ea typeface="Source Sans Pro" panose="020B0503030403020204" pitchFamily="34" charset="0"/>
            </a:endParaRPr>
          </a:p>
        </p:txBody>
      </p:sp>
      <p:graphicFrame>
        <p:nvGraphicFramePr>
          <p:cNvPr id="8" name="Table 8"/>
          <p:cNvGraphicFramePr>
            <a:graphicFrameLocks noGrp="1"/>
          </p:cNvGraphicFramePr>
          <p:nvPr>
            <p:extLst>
              <p:ext uri="{D42A27DB-BD31-4B8C-83A1-F6EECF244321}">
                <p14:modId xmlns:p14="http://schemas.microsoft.com/office/powerpoint/2010/main" val="770695881"/>
              </p:ext>
            </p:extLst>
          </p:nvPr>
        </p:nvGraphicFramePr>
        <p:xfrm>
          <a:off x="13639800" y="5143500"/>
          <a:ext cx="1950080" cy="4064458"/>
        </p:xfrm>
        <a:graphic>
          <a:graphicData uri="http://schemas.openxmlformats.org/drawingml/2006/table">
            <a:tbl>
              <a:tblPr firstRow="1"/>
              <a:tblGrid>
                <a:gridCol w="1950080">
                  <a:extLst>
                    <a:ext uri="{9D8B030D-6E8A-4147-A177-3AD203B41FA5}">
                      <a16:colId xmlns:a16="http://schemas.microsoft.com/office/drawing/2014/main" val="20000"/>
                    </a:ext>
                  </a:extLst>
                </a:gridCol>
              </a:tblGrid>
              <a:tr h="4064458">
                <a:tc>
                  <a:txBody>
                    <a:bodyPr/>
                    <a:lstStyle/>
                    <a:p>
                      <a:pPr algn="ctr">
                        <a:lnSpc>
                          <a:spcPts val="3359"/>
                        </a:lnSpc>
                        <a:defRPr/>
                      </a:pPr>
                      <a:r>
                        <a:rPr lang="nb-NO" sz="2400" dirty="0">
                          <a:solidFill>
                            <a:srgbClr val="000000"/>
                          </a:solidFill>
                          <a:latin typeface="Tahoma"/>
                        </a:rPr>
                        <a:t>Skriv ned </a:t>
                      </a:r>
                      <a:r>
                        <a:rPr lang="nb-NO" sz="2400" noProof="0" dirty="0">
                          <a:solidFill>
                            <a:srgbClr val="000000"/>
                          </a:solidFill>
                          <a:latin typeface="Tahoma"/>
                        </a:rPr>
                        <a:t>milepæler</a:t>
                      </a:r>
                      <a:r>
                        <a:rPr lang="nb-NO" sz="2400" dirty="0">
                          <a:solidFill>
                            <a:srgbClr val="000000"/>
                          </a:solidFill>
                          <a:latin typeface="Tahoma"/>
                        </a:rPr>
                        <a:t> for den nyansatte her. </a:t>
                      </a:r>
                    </a:p>
                  </a:txBody>
                  <a:tcPr marL="190500" marR="190500" marT="190500" marB="190500" anchor="ctr">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TekstSylinder 1">
            <a:extLst>
              <a:ext uri="{FF2B5EF4-FFF2-40B4-BE49-F238E27FC236}">
                <a16:creationId xmlns:a16="http://schemas.microsoft.com/office/drawing/2014/main" id="{4E31C37B-E7A2-EF87-FF6B-5790308ABBA5}"/>
              </a:ext>
            </a:extLst>
          </p:cNvPr>
          <p:cNvSpPr txBox="1"/>
          <p:nvPr/>
        </p:nvSpPr>
        <p:spPr>
          <a:xfrm>
            <a:off x="955964" y="2379518"/>
            <a:ext cx="11887200" cy="646331"/>
          </a:xfrm>
          <a:prstGeom prst="rect">
            <a:avLst/>
          </a:prstGeom>
          <a:noFill/>
        </p:spPr>
        <p:txBody>
          <a:bodyPr wrap="square" rtlCol="0">
            <a:spAutoFit/>
          </a:bodyPr>
          <a:lstStyle/>
          <a:p>
            <a:r>
              <a:rPr lang="nb-NO" i="1" dirty="0">
                <a:latin typeface="Source Sans Pro"/>
                <a:ea typeface="Source Sans Pro"/>
                <a:cs typeface="Times New Roman"/>
              </a:rPr>
              <a:t>Tips til leder:</a:t>
            </a:r>
            <a:endParaRPr lang="nb-NO" i="1" dirty="0">
              <a:latin typeface="Source Sans Pro" panose="020B0503030403020204" pitchFamily="34" charset="0"/>
              <a:ea typeface="Source Sans Pro" panose="020B0503030403020204" pitchFamily="34" charset="0"/>
              <a:cs typeface="Times New Roman" panose="02020603050405020304" pitchFamily="18" charset="0"/>
            </a:endParaRPr>
          </a:p>
          <a:p>
            <a:r>
              <a:rPr lang="nb-NO" dirty="0"/>
              <a:t>Lag en liste over milepæler som kan være motiverende for den nyansatte å arbeide etter den første tiden som ny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1059</Words>
  <Application>Microsoft Office PowerPoint</Application>
  <PresentationFormat>Egendefinert</PresentationFormat>
  <Paragraphs>139</Paragraphs>
  <Slides>11</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Tahoma</vt:lpstr>
      <vt:lpstr>Source Sans Pro</vt:lpstr>
      <vt:lpstr>Arial</vt:lpstr>
      <vt:lpstr>Calibri</vt:lpstr>
      <vt:lpstr>Office Theme</vt:lpstr>
      <vt:lpstr>Plan for første uken  på jobb </vt:lpstr>
      <vt:lpstr>Første uke: Mandag</vt:lpstr>
      <vt:lpstr>Første uke: Tirsdag</vt:lpstr>
      <vt:lpstr>Første uke: Onsdag</vt:lpstr>
      <vt:lpstr>Første uke: Torsdag</vt:lpstr>
      <vt:lpstr>Første uke: Fredag</vt:lpstr>
      <vt:lpstr>Kursoversikt </vt:lpstr>
      <vt:lpstr>Tips til leder: På de neste sidene følger noen tips og ideer som du kan tilpasse  til din nyansatte    </vt:lpstr>
      <vt:lpstr>Vekst- og utviklingsplan</vt:lpstr>
      <vt:lpstr>Ofte brukte forkortelser</vt:lpstr>
      <vt:lpstr>Visjon, verdi og mål Tips til leder: Lage en enkel samleside til den nyansatte om virksomheten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2023-11-22T08:53:20Z</dcterms:created>
  <dcterms:modified xsi:type="dcterms:W3CDTF">2023-11-22T08:53:59Z</dcterms:modified>
  <dc:identifier/>
</cp:coreProperties>
</file>